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8"/>
  </p:notesMasterIdLst>
  <p:sldIdLst>
    <p:sldId id="285" r:id="rId5"/>
    <p:sldId id="287" r:id="rId6"/>
    <p:sldId id="288" r:id="rId7"/>
    <p:sldId id="301" r:id="rId8"/>
    <p:sldId id="296" r:id="rId9"/>
    <p:sldId id="324" r:id="rId10"/>
    <p:sldId id="331" r:id="rId11"/>
    <p:sldId id="332" r:id="rId12"/>
    <p:sldId id="293" r:id="rId13"/>
    <p:sldId id="334" r:id="rId14"/>
    <p:sldId id="333" r:id="rId15"/>
    <p:sldId id="309" r:id="rId16"/>
    <p:sldId id="314" r:id="rId17"/>
    <p:sldId id="310" r:id="rId18"/>
    <p:sldId id="311" r:id="rId19"/>
    <p:sldId id="312" r:id="rId20"/>
    <p:sldId id="315" r:id="rId21"/>
    <p:sldId id="318" r:id="rId22"/>
    <p:sldId id="319" r:id="rId23"/>
    <p:sldId id="320" r:id="rId24"/>
    <p:sldId id="321" r:id="rId25"/>
    <p:sldId id="303" r:id="rId26"/>
    <p:sldId id="294" r:id="rId27"/>
  </p:sldIdLst>
  <p:sldSz cx="126015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513C9A-FBB6-4377-8334-8C93970D8360}">
          <p14:sldIdLst>
            <p14:sldId id="285"/>
            <p14:sldId id="287"/>
            <p14:sldId id="288"/>
            <p14:sldId id="301"/>
            <p14:sldId id="296"/>
            <p14:sldId id="324"/>
            <p14:sldId id="331"/>
            <p14:sldId id="332"/>
            <p14:sldId id="293"/>
            <p14:sldId id="334"/>
            <p14:sldId id="333"/>
            <p14:sldId id="309"/>
            <p14:sldId id="314"/>
            <p14:sldId id="310"/>
            <p14:sldId id="311"/>
            <p14:sldId id="312"/>
            <p14:sldId id="315"/>
            <p14:sldId id="318"/>
            <p14:sldId id="319"/>
            <p14:sldId id="320"/>
            <p14:sldId id="321"/>
            <p14:sldId id="303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294071"/>
    <a:srgbClr val="FFFF99"/>
    <a:srgbClr val="FFFF66"/>
    <a:srgbClr val="00FF00"/>
    <a:srgbClr val="DFE8F0"/>
    <a:srgbClr val="CD6525"/>
    <a:srgbClr val="294F6E"/>
    <a:srgbClr val="102B40"/>
    <a:srgbClr val="BFD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C0B0F3-8D41-4DEF-9D18-7A1CCDC36AAF}" v="1" dt="2021-02-12T07:52:16.3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677" y="43"/>
      </p:cViewPr>
      <p:guideLst>
        <p:guide orient="horz" pos="2160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72CDD3-5859-43DB-BD75-0C3C30E3DE62}">
      <dgm:prSet phldrT="[Text]"/>
      <dgm:spPr>
        <a:solidFill>
          <a:srgbClr val="DFE8F0"/>
        </a:solidFill>
      </dgm:spPr>
      <dgm:t>
        <a:bodyPr/>
        <a:lstStyle/>
        <a:p>
          <a:r>
            <a:rPr lang="en-US" b="1" dirty="0">
              <a:solidFill>
                <a:srgbClr val="294071"/>
              </a:solidFill>
            </a:rPr>
            <a:t>Select the Industry Code Based on the Supplier’s Business and Product</a:t>
          </a:r>
          <a:endParaRPr lang="en-US" dirty="0">
            <a:solidFill>
              <a:srgbClr val="294071"/>
            </a:solidFill>
          </a:endParaRPr>
        </a:p>
      </dgm:t>
    </dgm:pt>
    <dgm:pt modelId="{1D5B1F83-33A7-4298-BC11-2B1252AFAEA5}" type="parTrans" cxnId="{DDB5AD9A-40B0-48EF-AF2C-8CCDA330F7FE}">
      <dgm:prSet/>
      <dgm:spPr/>
      <dgm:t>
        <a:bodyPr/>
        <a:lstStyle/>
        <a:p>
          <a:endParaRPr lang="en-US"/>
        </a:p>
      </dgm:t>
    </dgm:pt>
    <dgm:pt modelId="{15E25BD4-1EBF-43C2-8885-DBF66B8429E1}" type="sibTrans" cxnId="{DDB5AD9A-40B0-48EF-AF2C-8CCDA330F7FE}">
      <dgm:prSet/>
      <dgm:spPr/>
      <dgm:t>
        <a:bodyPr/>
        <a:lstStyle/>
        <a:p>
          <a:endParaRPr lang="en-US"/>
        </a:p>
      </dgm:t>
    </dgm:pt>
    <dgm:pt modelId="{6352CA33-6755-44BE-808F-400DA4CF80A7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400" dirty="0"/>
            <a:t>Step 3</a:t>
          </a:r>
        </a:p>
      </dgm:t>
    </dgm:pt>
    <dgm:pt modelId="{AEB59203-63BA-4A96-BADC-40BAEBD9AA40}" type="parTrans" cxnId="{82BAE5DD-3A79-4870-9019-1254385E0650}">
      <dgm:prSet/>
      <dgm:spPr/>
      <dgm:t>
        <a:bodyPr/>
        <a:lstStyle/>
        <a:p>
          <a:endParaRPr lang="en-US"/>
        </a:p>
      </dgm:t>
    </dgm:pt>
    <dgm:pt modelId="{AAB4CF73-4B9B-4AA0-9074-16C2D2AE00A1}" type="sibTrans" cxnId="{82BAE5DD-3A79-4870-9019-1254385E0650}">
      <dgm:prSet/>
      <dgm:spPr/>
      <dgm:t>
        <a:bodyPr/>
        <a:lstStyle/>
        <a:p>
          <a:endParaRPr lang="en-US"/>
        </a:p>
      </dgm:t>
    </dgm:pt>
    <dgm:pt modelId="{9614A323-64B1-4077-A841-022051EC749A}">
      <dgm:prSet phldrT="[Text]"/>
      <dgm:spPr/>
      <dgm:t>
        <a:bodyPr/>
        <a:lstStyle/>
        <a:p>
          <a:r>
            <a:rPr lang="en-US" b="1" dirty="0">
              <a:solidFill>
                <a:srgbClr val="294071"/>
              </a:solidFill>
            </a:rPr>
            <a:t>Use Financial Data to Calculate Ratios for COS, PBT, GSA &amp; Other Expenses</a:t>
          </a:r>
          <a:r>
            <a:rPr lang="en-US" b="1" dirty="0"/>
            <a:t>	</a:t>
          </a:r>
        </a:p>
      </dgm:t>
    </dgm:pt>
    <dgm:pt modelId="{E5F6BCBD-B84E-4018-BE9E-BF57FF3B4B36}" type="parTrans" cxnId="{FC7BD086-74EA-4D6C-9657-E916D355F209}">
      <dgm:prSet/>
      <dgm:spPr/>
      <dgm:t>
        <a:bodyPr/>
        <a:lstStyle/>
        <a:p>
          <a:endParaRPr lang="en-US"/>
        </a:p>
      </dgm:t>
    </dgm:pt>
    <dgm:pt modelId="{FEC2A79F-8857-403A-A738-E8CE75C965E2}" type="sibTrans" cxnId="{FC7BD086-74EA-4D6C-9657-E916D355F209}">
      <dgm:prSet/>
      <dgm:spPr/>
      <dgm:t>
        <a:bodyPr/>
        <a:lstStyle/>
        <a:p>
          <a:endParaRPr lang="en-US"/>
        </a:p>
      </dgm:t>
    </dgm:pt>
    <dgm:pt modelId="{7FCE83D9-631B-4420-BBFC-CA0AFA59F747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400" dirty="0"/>
            <a:t>Step 4</a:t>
          </a:r>
        </a:p>
      </dgm:t>
    </dgm:pt>
    <dgm:pt modelId="{C61EC981-13FA-4710-B079-D35692EEB764}" type="parTrans" cxnId="{E572418E-4340-4448-940D-253A2FA3B9B3}">
      <dgm:prSet/>
      <dgm:spPr/>
      <dgm:t>
        <a:bodyPr/>
        <a:lstStyle/>
        <a:p>
          <a:endParaRPr lang="en-US"/>
        </a:p>
      </dgm:t>
    </dgm:pt>
    <dgm:pt modelId="{1B48A0DE-4031-4D45-86A1-94CDAF68824A}" type="sibTrans" cxnId="{E572418E-4340-4448-940D-253A2FA3B9B3}">
      <dgm:prSet/>
      <dgm:spPr/>
      <dgm:t>
        <a:bodyPr/>
        <a:lstStyle/>
        <a:p>
          <a:endParaRPr lang="en-US"/>
        </a:p>
      </dgm:t>
    </dgm:pt>
    <dgm:pt modelId="{DB9FB862-4759-4D6A-84F3-01524B92723B}">
      <dgm:prSet phldrT="[Text]"/>
      <dgm:spPr/>
      <dgm:t>
        <a:bodyPr/>
        <a:lstStyle/>
        <a:p>
          <a:r>
            <a:rPr lang="en-US" b="1" dirty="0">
              <a:solidFill>
                <a:srgbClr val="294071"/>
              </a:solidFill>
            </a:rPr>
            <a:t>Use Services Data to Calculate Ratios for DL and SOH</a:t>
          </a:r>
        </a:p>
      </dgm:t>
    </dgm:pt>
    <dgm:pt modelId="{CD1EE44C-3116-420B-89E3-1D797CB25D34}" type="parTrans" cxnId="{70CAB4FC-3D17-49C2-8A7B-F387031FCDCA}">
      <dgm:prSet/>
      <dgm:spPr/>
      <dgm:t>
        <a:bodyPr/>
        <a:lstStyle/>
        <a:p>
          <a:endParaRPr lang="en-US"/>
        </a:p>
      </dgm:t>
    </dgm:pt>
    <dgm:pt modelId="{4BD4D4A5-043E-4ED5-A5CA-8D46DADC3150}" type="sibTrans" cxnId="{70CAB4FC-3D17-49C2-8A7B-F387031FCDCA}">
      <dgm:prSet/>
      <dgm:spPr/>
      <dgm:t>
        <a:bodyPr/>
        <a:lstStyle/>
        <a:p>
          <a:endParaRPr lang="en-US"/>
        </a:p>
      </dgm:t>
    </dgm:pt>
    <dgm:pt modelId="{B4F1B46E-22B2-4721-950C-8704487586DC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400" dirty="0"/>
            <a:t>Step 1</a:t>
          </a:r>
        </a:p>
      </dgm:t>
    </dgm:pt>
    <dgm:pt modelId="{A7E2530A-34E2-4E9F-BC78-8920BA140C41}" type="sibTrans" cxnId="{2C8317B2-2EBB-4589-86EA-C77B3B6E81AA}">
      <dgm:prSet/>
      <dgm:spPr/>
      <dgm:t>
        <a:bodyPr/>
        <a:lstStyle/>
        <a:p>
          <a:endParaRPr lang="en-US"/>
        </a:p>
      </dgm:t>
    </dgm:pt>
    <dgm:pt modelId="{E8A66543-CC4D-4785-A93E-5B125E09F826}" type="parTrans" cxnId="{2C8317B2-2EBB-4589-86EA-C77B3B6E81AA}">
      <dgm:prSet/>
      <dgm:spPr/>
      <dgm:t>
        <a:bodyPr/>
        <a:lstStyle/>
        <a:p>
          <a:endParaRPr lang="en-US"/>
        </a:p>
      </dgm:t>
    </dgm:pt>
    <dgm:pt modelId="{F2881FB1-6580-4F21-A283-BFAA6F91D5D2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400" dirty="0"/>
            <a:t>Step 2</a:t>
          </a:r>
        </a:p>
      </dgm:t>
    </dgm:pt>
    <dgm:pt modelId="{A5ABDC17-7AB5-4F0E-992A-F9343F5D74EB}" type="sibTrans" cxnId="{4A31D641-1B5D-46D3-B685-0C4DC6EFE71B}">
      <dgm:prSet/>
      <dgm:spPr/>
      <dgm:t>
        <a:bodyPr/>
        <a:lstStyle/>
        <a:p>
          <a:endParaRPr lang="en-US"/>
        </a:p>
      </dgm:t>
    </dgm:pt>
    <dgm:pt modelId="{2D960FDD-BADA-480D-9043-497C56588AD3}" type="parTrans" cxnId="{4A31D641-1B5D-46D3-B685-0C4DC6EFE71B}">
      <dgm:prSet/>
      <dgm:spPr/>
      <dgm:t>
        <a:bodyPr/>
        <a:lstStyle/>
        <a:p>
          <a:endParaRPr lang="en-US"/>
        </a:p>
      </dgm:t>
    </dgm:pt>
    <dgm:pt modelId="{D5197DDB-D5D2-499F-B255-CF7BB5AE2B43}">
      <dgm:prSet phldrT="[Text]"/>
      <dgm:spPr/>
      <dgm:t>
        <a:bodyPr/>
        <a:lstStyle/>
        <a:p>
          <a:r>
            <a:rPr lang="en-US" b="1" dirty="0">
              <a:solidFill>
                <a:srgbClr val="294071"/>
              </a:solidFill>
            </a:rPr>
            <a:t>Identify Data Sources for Financial and Services Information Related to Industry Code</a:t>
          </a:r>
        </a:p>
      </dgm:t>
    </dgm:pt>
    <dgm:pt modelId="{29F2454A-2FA8-4B3A-AC63-4A0B9FD04A75}" type="sibTrans" cxnId="{3204ED53-15A0-4643-A582-021A785F1BA2}">
      <dgm:prSet/>
      <dgm:spPr/>
      <dgm:t>
        <a:bodyPr/>
        <a:lstStyle/>
        <a:p>
          <a:endParaRPr lang="en-US"/>
        </a:p>
      </dgm:t>
    </dgm:pt>
    <dgm:pt modelId="{B14A4DC9-F40A-4867-ADB8-4BA8A1F83766}" type="parTrans" cxnId="{3204ED53-15A0-4643-A582-021A785F1BA2}">
      <dgm:prSet/>
      <dgm:spPr/>
      <dgm:t>
        <a:bodyPr/>
        <a:lstStyle/>
        <a:p>
          <a:endParaRPr lang="en-US"/>
        </a:p>
      </dgm:t>
    </dgm:pt>
    <dgm:pt modelId="{63A580CE-5140-4AC1-B88E-97938524B8F2}" type="pres">
      <dgm:prSet presAssocID="{00C18FBF-3FF5-4C16-97CF-AF03740D7AB6}" presName="Name0" presStyleCnt="0">
        <dgm:presLayoutVars>
          <dgm:dir/>
          <dgm:animLvl val="lvl"/>
          <dgm:resizeHandles val="exact"/>
        </dgm:presLayoutVars>
      </dgm:prSet>
      <dgm:spPr/>
    </dgm:pt>
    <dgm:pt modelId="{12031DAE-5E2E-4F47-9AF9-0A41C3382A60}" type="pres">
      <dgm:prSet presAssocID="{B4F1B46E-22B2-4721-950C-8704487586DC}" presName="linNode" presStyleCnt="0"/>
      <dgm:spPr/>
    </dgm:pt>
    <dgm:pt modelId="{79B8FC0C-79CB-4C19-8E0D-2B6A33327750}" type="pres">
      <dgm:prSet presAssocID="{B4F1B46E-22B2-4721-950C-8704487586DC}" presName="parentText" presStyleLbl="node1" presStyleIdx="0" presStyleCnt="4" custScaleX="40097">
        <dgm:presLayoutVars>
          <dgm:chMax val="1"/>
          <dgm:bulletEnabled val="1"/>
        </dgm:presLayoutVars>
      </dgm:prSet>
      <dgm:spPr/>
    </dgm:pt>
    <dgm:pt modelId="{11F5BF76-220E-49DB-A754-25CDFEDCFD30}" type="pres">
      <dgm:prSet presAssocID="{B4F1B46E-22B2-4721-950C-8704487586DC}" presName="descendantText" presStyleLbl="alignAccFollowNode1" presStyleIdx="0" presStyleCnt="4" custScaleX="130270">
        <dgm:presLayoutVars>
          <dgm:bulletEnabled val="1"/>
        </dgm:presLayoutVars>
      </dgm:prSet>
      <dgm:spPr/>
    </dgm:pt>
    <dgm:pt modelId="{8247F90F-EBBD-4364-BE30-FF1A4D54BE94}" type="pres">
      <dgm:prSet presAssocID="{A7E2530A-34E2-4E9F-BC78-8920BA140C41}" presName="sp" presStyleCnt="0"/>
      <dgm:spPr/>
    </dgm:pt>
    <dgm:pt modelId="{977B95BB-1DE7-40D3-A333-5E40B1479482}" type="pres">
      <dgm:prSet presAssocID="{F2881FB1-6580-4F21-A283-BFAA6F91D5D2}" presName="linNode" presStyleCnt="0"/>
      <dgm:spPr/>
    </dgm:pt>
    <dgm:pt modelId="{61BA391A-C1A3-4C26-9905-BCC679A8D46D}" type="pres">
      <dgm:prSet presAssocID="{F2881FB1-6580-4F21-A283-BFAA6F91D5D2}" presName="parentText" presStyleLbl="node1" presStyleIdx="1" presStyleCnt="4" custScaleX="40097">
        <dgm:presLayoutVars>
          <dgm:chMax val="1"/>
          <dgm:bulletEnabled val="1"/>
        </dgm:presLayoutVars>
      </dgm:prSet>
      <dgm:spPr/>
    </dgm:pt>
    <dgm:pt modelId="{7DFE7FB1-56C2-4FE8-977E-803EFEB20831}" type="pres">
      <dgm:prSet presAssocID="{F2881FB1-6580-4F21-A283-BFAA6F91D5D2}" presName="descendantText" presStyleLbl="alignAccFollowNode1" presStyleIdx="1" presStyleCnt="4" custScaleX="130270">
        <dgm:presLayoutVars>
          <dgm:bulletEnabled val="1"/>
        </dgm:presLayoutVars>
      </dgm:prSet>
      <dgm:spPr/>
    </dgm:pt>
    <dgm:pt modelId="{E7C6123D-2FF3-4C04-94B4-09E92A2D906D}" type="pres">
      <dgm:prSet presAssocID="{A5ABDC17-7AB5-4F0E-992A-F9343F5D74EB}" presName="sp" presStyleCnt="0"/>
      <dgm:spPr/>
    </dgm:pt>
    <dgm:pt modelId="{EEEF210A-895F-4647-8AD9-D8AA3E7F08D7}" type="pres">
      <dgm:prSet presAssocID="{6352CA33-6755-44BE-808F-400DA4CF80A7}" presName="linNode" presStyleCnt="0"/>
      <dgm:spPr/>
    </dgm:pt>
    <dgm:pt modelId="{EA80A3C2-62BE-4159-AEC0-45C90F1FC31D}" type="pres">
      <dgm:prSet presAssocID="{6352CA33-6755-44BE-808F-400DA4CF80A7}" presName="parentText" presStyleLbl="node1" presStyleIdx="2" presStyleCnt="4" custScaleX="40097">
        <dgm:presLayoutVars>
          <dgm:chMax val="1"/>
          <dgm:bulletEnabled val="1"/>
        </dgm:presLayoutVars>
      </dgm:prSet>
      <dgm:spPr/>
    </dgm:pt>
    <dgm:pt modelId="{A60520D8-37DB-4FB8-BD82-6A2EB5B7DB22}" type="pres">
      <dgm:prSet presAssocID="{6352CA33-6755-44BE-808F-400DA4CF80A7}" presName="descendantText" presStyleLbl="alignAccFollowNode1" presStyleIdx="2" presStyleCnt="4" custScaleX="130270">
        <dgm:presLayoutVars>
          <dgm:bulletEnabled val="1"/>
        </dgm:presLayoutVars>
      </dgm:prSet>
      <dgm:spPr/>
    </dgm:pt>
    <dgm:pt modelId="{40512E67-EEC1-46F9-9A73-D31D02786E22}" type="pres">
      <dgm:prSet presAssocID="{AAB4CF73-4B9B-4AA0-9074-16C2D2AE00A1}" presName="sp" presStyleCnt="0"/>
      <dgm:spPr/>
    </dgm:pt>
    <dgm:pt modelId="{AB13B87C-B0C0-4CFB-887F-5CA135075011}" type="pres">
      <dgm:prSet presAssocID="{7FCE83D9-631B-4420-BBFC-CA0AFA59F747}" presName="linNode" presStyleCnt="0"/>
      <dgm:spPr/>
    </dgm:pt>
    <dgm:pt modelId="{2639AEDE-6859-4E11-8204-43BAF1D89EF9}" type="pres">
      <dgm:prSet presAssocID="{7FCE83D9-631B-4420-BBFC-CA0AFA59F747}" presName="parentText" presStyleLbl="node1" presStyleIdx="3" presStyleCnt="4" custScaleX="40097">
        <dgm:presLayoutVars>
          <dgm:chMax val="1"/>
          <dgm:bulletEnabled val="1"/>
        </dgm:presLayoutVars>
      </dgm:prSet>
      <dgm:spPr/>
    </dgm:pt>
    <dgm:pt modelId="{DC8B7C8E-2596-42A3-9EC8-3C0F0902B542}" type="pres">
      <dgm:prSet presAssocID="{7FCE83D9-631B-4420-BBFC-CA0AFA59F747}" presName="descendantText" presStyleLbl="alignAccFollowNode1" presStyleIdx="3" presStyleCnt="4" custScaleX="130270">
        <dgm:presLayoutVars>
          <dgm:bulletEnabled val="1"/>
        </dgm:presLayoutVars>
      </dgm:prSet>
      <dgm:spPr/>
    </dgm:pt>
  </dgm:ptLst>
  <dgm:cxnLst>
    <dgm:cxn modelId="{9E41170A-4A8E-41CB-9AB8-2CACD21F91FC}" type="presOf" srcId="{D5197DDB-D5D2-499F-B255-CF7BB5AE2B43}" destId="{7DFE7FB1-56C2-4FE8-977E-803EFEB20831}" srcOrd="0" destOrd="0" presId="urn:microsoft.com/office/officeart/2005/8/layout/vList5"/>
    <dgm:cxn modelId="{5A1C590F-FB16-4646-923A-1E3769AA1DF2}" type="presOf" srcId="{F2881FB1-6580-4F21-A283-BFAA6F91D5D2}" destId="{61BA391A-C1A3-4C26-9905-BCC679A8D46D}" srcOrd="0" destOrd="0" presId="urn:microsoft.com/office/officeart/2005/8/layout/vList5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38EF6864-DAAD-44C0-BF6C-BA01484DB032}" type="presOf" srcId="{6352CA33-6755-44BE-808F-400DA4CF80A7}" destId="{EA80A3C2-62BE-4159-AEC0-45C90F1FC31D}" srcOrd="0" destOrd="0" presId="urn:microsoft.com/office/officeart/2005/8/layout/vList5"/>
    <dgm:cxn modelId="{BD197651-E97D-4C37-A14F-89EDD0538623}" type="presOf" srcId="{DB9FB862-4759-4D6A-84F3-01524B92723B}" destId="{DC8B7C8E-2596-42A3-9EC8-3C0F0902B542}" srcOrd="0" destOrd="0" presId="urn:microsoft.com/office/officeart/2005/8/layout/vList5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86BBCD74-A16E-4795-B58C-E95039D41689}" type="presOf" srcId="{9614A323-64B1-4077-A841-022051EC749A}" destId="{A60520D8-37DB-4FB8-BD82-6A2EB5B7DB22}" srcOrd="0" destOrd="0" presId="urn:microsoft.com/office/officeart/2005/8/layout/vList5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E572418E-4340-4448-940D-253A2FA3B9B3}" srcId="{00C18FBF-3FF5-4C16-97CF-AF03740D7AB6}" destId="{7FCE83D9-631B-4420-BBFC-CA0AFA59F747}" srcOrd="3" destOrd="0" parTransId="{C61EC981-13FA-4710-B079-D35692EEB764}" sibTransId="{1B48A0DE-4031-4D45-86A1-94CDAF68824A}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054DDAE7-5877-463A-BD94-B8950D85A1C2}" type="presOf" srcId="{9D72CDD3-5859-43DB-BD75-0C3C30E3DE62}" destId="{11F5BF76-220E-49DB-A754-25CDFEDCFD30}" srcOrd="0" destOrd="0" presId="urn:microsoft.com/office/officeart/2005/8/layout/vList5"/>
    <dgm:cxn modelId="{FAEE88EC-2CE5-438D-96B9-BB4A0D1232F5}" type="presOf" srcId="{7FCE83D9-631B-4420-BBFC-CA0AFA59F747}" destId="{2639AEDE-6859-4E11-8204-43BAF1D89EF9}" srcOrd="0" destOrd="0" presId="urn:microsoft.com/office/officeart/2005/8/layout/vList5"/>
    <dgm:cxn modelId="{37CEACF9-2D69-4574-9DA5-382F07DB174F}" type="presOf" srcId="{00C18FBF-3FF5-4C16-97CF-AF03740D7AB6}" destId="{63A580CE-5140-4AC1-B88E-97938524B8F2}" srcOrd="0" destOrd="0" presId="urn:microsoft.com/office/officeart/2005/8/layout/vList5"/>
    <dgm:cxn modelId="{70CAB4FC-3D17-49C2-8A7B-F387031FCDCA}" srcId="{7FCE83D9-631B-4420-BBFC-CA0AFA59F747}" destId="{DB9FB862-4759-4D6A-84F3-01524B92723B}" srcOrd="0" destOrd="0" parTransId="{CD1EE44C-3116-420B-89E3-1D797CB25D34}" sibTransId="{4BD4D4A5-043E-4ED5-A5CA-8D46DADC3150}"/>
    <dgm:cxn modelId="{5FA75BFE-D0D9-4D97-8471-1A291092E650}" type="presOf" srcId="{B4F1B46E-22B2-4721-950C-8704487586DC}" destId="{79B8FC0C-79CB-4C19-8E0D-2B6A33327750}" srcOrd="0" destOrd="0" presId="urn:microsoft.com/office/officeart/2005/8/layout/vList5"/>
    <dgm:cxn modelId="{ABE5054C-9BB5-458C-8C63-D36C64A33B7A}" type="presParOf" srcId="{63A580CE-5140-4AC1-B88E-97938524B8F2}" destId="{12031DAE-5E2E-4F47-9AF9-0A41C3382A60}" srcOrd="0" destOrd="0" presId="urn:microsoft.com/office/officeart/2005/8/layout/vList5"/>
    <dgm:cxn modelId="{A321A6CA-1FEE-4E3C-B090-3D3D3D9AF46E}" type="presParOf" srcId="{12031DAE-5E2E-4F47-9AF9-0A41C3382A60}" destId="{79B8FC0C-79CB-4C19-8E0D-2B6A33327750}" srcOrd="0" destOrd="0" presId="urn:microsoft.com/office/officeart/2005/8/layout/vList5"/>
    <dgm:cxn modelId="{9DE2D391-8F06-4567-9F32-795A0028EE89}" type="presParOf" srcId="{12031DAE-5E2E-4F47-9AF9-0A41C3382A60}" destId="{11F5BF76-220E-49DB-A754-25CDFEDCFD30}" srcOrd="1" destOrd="0" presId="urn:microsoft.com/office/officeart/2005/8/layout/vList5"/>
    <dgm:cxn modelId="{9F16175D-824E-4BC7-8575-91EA75BF2BED}" type="presParOf" srcId="{63A580CE-5140-4AC1-B88E-97938524B8F2}" destId="{8247F90F-EBBD-4364-BE30-FF1A4D54BE94}" srcOrd="1" destOrd="0" presId="urn:microsoft.com/office/officeart/2005/8/layout/vList5"/>
    <dgm:cxn modelId="{BC64ABF9-B2B3-4EA6-BCB8-BE13FB7492D6}" type="presParOf" srcId="{63A580CE-5140-4AC1-B88E-97938524B8F2}" destId="{977B95BB-1DE7-40D3-A333-5E40B1479482}" srcOrd="2" destOrd="0" presId="urn:microsoft.com/office/officeart/2005/8/layout/vList5"/>
    <dgm:cxn modelId="{2BF3B2EE-FB9E-459E-8236-6E106AEB0E3E}" type="presParOf" srcId="{977B95BB-1DE7-40D3-A333-5E40B1479482}" destId="{61BA391A-C1A3-4C26-9905-BCC679A8D46D}" srcOrd="0" destOrd="0" presId="urn:microsoft.com/office/officeart/2005/8/layout/vList5"/>
    <dgm:cxn modelId="{53A4D96E-F798-4F73-BB70-665490D2DB9B}" type="presParOf" srcId="{977B95BB-1DE7-40D3-A333-5E40B1479482}" destId="{7DFE7FB1-56C2-4FE8-977E-803EFEB20831}" srcOrd="1" destOrd="0" presId="urn:microsoft.com/office/officeart/2005/8/layout/vList5"/>
    <dgm:cxn modelId="{AF1DB184-3A99-42CF-BAC5-31BC98BE241F}" type="presParOf" srcId="{63A580CE-5140-4AC1-B88E-97938524B8F2}" destId="{E7C6123D-2FF3-4C04-94B4-09E92A2D906D}" srcOrd="3" destOrd="0" presId="urn:microsoft.com/office/officeart/2005/8/layout/vList5"/>
    <dgm:cxn modelId="{D5DA523F-E411-4B77-974A-15990A4D9B2B}" type="presParOf" srcId="{63A580CE-5140-4AC1-B88E-97938524B8F2}" destId="{EEEF210A-895F-4647-8AD9-D8AA3E7F08D7}" srcOrd="4" destOrd="0" presId="urn:microsoft.com/office/officeart/2005/8/layout/vList5"/>
    <dgm:cxn modelId="{61EEAFD7-F817-413F-A9FC-27E38F1A8902}" type="presParOf" srcId="{EEEF210A-895F-4647-8AD9-D8AA3E7F08D7}" destId="{EA80A3C2-62BE-4159-AEC0-45C90F1FC31D}" srcOrd="0" destOrd="0" presId="urn:microsoft.com/office/officeart/2005/8/layout/vList5"/>
    <dgm:cxn modelId="{C9458339-FA3E-48BE-A4EF-F0B2BF5D38E0}" type="presParOf" srcId="{EEEF210A-895F-4647-8AD9-D8AA3E7F08D7}" destId="{A60520D8-37DB-4FB8-BD82-6A2EB5B7DB22}" srcOrd="1" destOrd="0" presId="urn:microsoft.com/office/officeart/2005/8/layout/vList5"/>
    <dgm:cxn modelId="{608B0D6C-B272-4727-96AA-8CA55556D570}" type="presParOf" srcId="{63A580CE-5140-4AC1-B88E-97938524B8F2}" destId="{40512E67-EEC1-46F9-9A73-D31D02786E22}" srcOrd="5" destOrd="0" presId="urn:microsoft.com/office/officeart/2005/8/layout/vList5"/>
    <dgm:cxn modelId="{974F6635-BA79-4066-871C-766818C52A93}" type="presParOf" srcId="{63A580CE-5140-4AC1-B88E-97938524B8F2}" destId="{AB13B87C-B0C0-4CFB-887F-5CA135075011}" srcOrd="6" destOrd="0" presId="urn:microsoft.com/office/officeart/2005/8/layout/vList5"/>
    <dgm:cxn modelId="{CAEB0AE9-FE51-470E-974E-7F5A0261BADA}" type="presParOf" srcId="{AB13B87C-B0C0-4CFB-887F-5CA135075011}" destId="{2639AEDE-6859-4E11-8204-43BAF1D89EF9}" srcOrd="0" destOrd="0" presId="urn:microsoft.com/office/officeart/2005/8/layout/vList5"/>
    <dgm:cxn modelId="{27CE8A06-94C0-4878-9AD7-65E64928965D}" type="presParOf" srcId="{AB13B87C-B0C0-4CFB-887F-5CA135075011}" destId="{DC8B7C8E-2596-42A3-9EC8-3C0F0902B54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5BF76-220E-49DB-A754-25CDFEDCFD30}">
      <dsp:nvSpPr>
        <dsp:cNvPr id="0" name=""/>
        <dsp:cNvSpPr/>
      </dsp:nvSpPr>
      <dsp:spPr>
        <a:xfrm rot="5400000">
          <a:off x="5374001" y="-3691860"/>
          <a:ext cx="848504" cy="8448761"/>
        </a:xfrm>
        <a:prstGeom prst="round2SameRect">
          <a:avLst/>
        </a:prstGeom>
        <a:solidFill>
          <a:srgbClr val="DFE8F0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1" kern="1200" dirty="0">
              <a:solidFill>
                <a:srgbClr val="294071"/>
              </a:solidFill>
            </a:rPr>
            <a:t>Select the Industry Code Based on the Supplier’s Business and Product</a:t>
          </a:r>
          <a:endParaRPr lang="en-US" sz="2500" kern="1200" dirty="0">
            <a:solidFill>
              <a:srgbClr val="294071"/>
            </a:solidFill>
          </a:endParaRPr>
        </a:p>
      </dsp:txBody>
      <dsp:txXfrm rot="-5400000">
        <a:off x="1573873" y="149689"/>
        <a:ext cx="8407340" cy="765662"/>
      </dsp:txXfrm>
    </dsp:sp>
    <dsp:sp modelId="{79B8FC0C-79CB-4C19-8E0D-2B6A33327750}">
      <dsp:nvSpPr>
        <dsp:cNvPr id="0" name=""/>
        <dsp:cNvSpPr/>
      </dsp:nvSpPr>
      <dsp:spPr>
        <a:xfrm>
          <a:off x="111079" y="2205"/>
          <a:ext cx="1462793" cy="1060630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Step 1</a:t>
          </a:r>
        </a:p>
      </dsp:txBody>
      <dsp:txXfrm>
        <a:off x="162855" y="53981"/>
        <a:ext cx="1359241" cy="957078"/>
      </dsp:txXfrm>
    </dsp:sp>
    <dsp:sp modelId="{7DFE7FB1-56C2-4FE8-977E-803EFEB20831}">
      <dsp:nvSpPr>
        <dsp:cNvPr id="0" name=""/>
        <dsp:cNvSpPr/>
      </dsp:nvSpPr>
      <dsp:spPr>
        <a:xfrm rot="5400000">
          <a:off x="5374001" y="-2578197"/>
          <a:ext cx="848504" cy="84487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1" kern="1200" dirty="0">
              <a:solidFill>
                <a:srgbClr val="294071"/>
              </a:solidFill>
            </a:rPr>
            <a:t>Identify Data Sources for Financial and Services Information Related to Industry Code</a:t>
          </a:r>
        </a:p>
      </dsp:txBody>
      <dsp:txXfrm rot="-5400000">
        <a:off x="1573873" y="1263352"/>
        <a:ext cx="8407340" cy="765662"/>
      </dsp:txXfrm>
    </dsp:sp>
    <dsp:sp modelId="{61BA391A-C1A3-4C26-9905-BCC679A8D46D}">
      <dsp:nvSpPr>
        <dsp:cNvPr id="0" name=""/>
        <dsp:cNvSpPr/>
      </dsp:nvSpPr>
      <dsp:spPr>
        <a:xfrm>
          <a:off x="111079" y="1115867"/>
          <a:ext cx="1462793" cy="1060630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Step 2</a:t>
          </a:r>
        </a:p>
      </dsp:txBody>
      <dsp:txXfrm>
        <a:off x="162855" y="1167643"/>
        <a:ext cx="1359241" cy="957078"/>
      </dsp:txXfrm>
    </dsp:sp>
    <dsp:sp modelId="{A60520D8-37DB-4FB8-BD82-6A2EB5B7DB22}">
      <dsp:nvSpPr>
        <dsp:cNvPr id="0" name=""/>
        <dsp:cNvSpPr/>
      </dsp:nvSpPr>
      <dsp:spPr>
        <a:xfrm rot="5400000">
          <a:off x="5374001" y="-1464535"/>
          <a:ext cx="848504" cy="84487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1" kern="1200" dirty="0">
              <a:solidFill>
                <a:srgbClr val="294071"/>
              </a:solidFill>
            </a:rPr>
            <a:t>Use Financial Data to Calculate Ratios for COS, PBT, GSA &amp; Other Expenses</a:t>
          </a:r>
          <a:r>
            <a:rPr lang="en-US" sz="2500" b="1" kern="1200" dirty="0"/>
            <a:t>	</a:t>
          </a:r>
        </a:p>
      </dsp:txBody>
      <dsp:txXfrm rot="-5400000">
        <a:off x="1573873" y="2377014"/>
        <a:ext cx="8407340" cy="765662"/>
      </dsp:txXfrm>
    </dsp:sp>
    <dsp:sp modelId="{EA80A3C2-62BE-4159-AEC0-45C90F1FC31D}">
      <dsp:nvSpPr>
        <dsp:cNvPr id="0" name=""/>
        <dsp:cNvSpPr/>
      </dsp:nvSpPr>
      <dsp:spPr>
        <a:xfrm>
          <a:off x="111079" y="2229529"/>
          <a:ext cx="1462793" cy="1060630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Step 3</a:t>
          </a:r>
        </a:p>
      </dsp:txBody>
      <dsp:txXfrm>
        <a:off x="162855" y="2281305"/>
        <a:ext cx="1359241" cy="957078"/>
      </dsp:txXfrm>
    </dsp:sp>
    <dsp:sp modelId="{DC8B7C8E-2596-42A3-9EC8-3C0F0902B542}">
      <dsp:nvSpPr>
        <dsp:cNvPr id="0" name=""/>
        <dsp:cNvSpPr/>
      </dsp:nvSpPr>
      <dsp:spPr>
        <a:xfrm rot="5400000">
          <a:off x="5374001" y="-350873"/>
          <a:ext cx="848504" cy="84487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1" kern="1200" dirty="0">
              <a:solidFill>
                <a:srgbClr val="294071"/>
              </a:solidFill>
            </a:rPr>
            <a:t>Use Services Data to Calculate Ratios for DL and SOH</a:t>
          </a:r>
        </a:p>
      </dsp:txBody>
      <dsp:txXfrm rot="-5400000">
        <a:off x="1573873" y="3490676"/>
        <a:ext cx="8407340" cy="765662"/>
      </dsp:txXfrm>
    </dsp:sp>
    <dsp:sp modelId="{2639AEDE-6859-4E11-8204-43BAF1D89EF9}">
      <dsp:nvSpPr>
        <dsp:cNvPr id="0" name=""/>
        <dsp:cNvSpPr/>
      </dsp:nvSpPr>
      <dsp:spPr>
        <a:xfrm>
          <a:off x="111079" y="3343192"/>
          <a:ext cx="1462793" cy="1060630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Step 4</a:t>
          </a:r>
        </a:p>
      </dsp:txBody>
      <dsp:txXfrm>
        <a:off x="162855" y="3394968"/>
        <a:ext cx="1359241" cy="957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F4477-4A35-44A5-BA0E-DE2BD67E47EC}" type="datetimeFigureOut">
              <a:rPr lang="en-IN" smtClean="0"/>
              <a:t>27-04-2021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9400" y="685800"/>
            <a:ext cx="6299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F0908-C254-4E0E-9319-4E377DCC3B3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8472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F0908-C254-4E0E-9319-4E377DCC3B33}" type="slidenum">
              <a:rPr lang="en-IN" smtClean="0"/>
              <a:t>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00859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F0908-C254-4E0E-9319-4E377DCC3B33}" type="slidenum">
              <a:rPr lang="en-IN" smtClean="0"/>
              <a:t>10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63508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611345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45118" y="1752602"/>
            <a:ext cx="10711339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400" b="1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45118" y="3611607"/>
            <a:ext cx="10711339" cy="1199704"/>
          </a:xfrm>
        </p:spPr>
        <p:txBody>
          <a:bodyPr lIns="45720" rIns="45720">
            <a:normAutofit/>
          </a:bodyPr>
          <a:lstStyle>
            <a:lvl1pPr marL="0" marR="64008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2325605" y="4953000"/>
            <a:ext cx="10275971" cy="4881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846" y="5237744"/>
            <a:ext cx="12552730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4993890"/>
            <a:ext cx="12601575" cy="18641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F314D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rnd" cmpd="thickThin" algn="ctr">
            <a:solidFill>
              <a:srgbClr val="0F314D"/>
            </a:solidFill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8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624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039" y="1219201"/>
            <a:ext cx="11341418" cy="4525963"/>
          </a:xfrm>
        </p:spPr>
        <p:txBody>
          <a:bodyPr>
            <a:normAutofit/>
          </a:bodyPr>
          <a:lstStyle>
            <a:lvl1pPr>
              <a:buSzPct val="100000"/>
              <a:buFont typeface="Wingdings" pitchFamily="2" charset="2"/>
              <a:buChar char="§"/>
              <a:defRPr sz="1800"/>
            </a:lvl1pPr>
            <a:lvl2pPr marL="736092" indent="-342900">
              <a:buSzPct val="100000"/>
              <a:buFont typeface="Wingdings" pitchFamily="2" charset="2"/>
              <a:buChar char="§"/>
              <a:defRPr sz="1800"/>
            </a:lvl2pPr>
            <a:lvl3pPr marL="973836" indent="-342900"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/>
            </a:lvl3pPr>
            <a:lvl4pPr>
              <a:buSzPct val="100000"/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4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876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7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8936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rgbClr val="00BC5E"/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459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9317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23" name="Chevron 22"/>
          <p:cNvSpPr/>
          <p:nvPr userDrawn="1"/>
        </p:nvSpPr>
        <p:spPr>
          <a:xfrm>
            <a:off x="5943743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Chevron 23"/>
          <p:cNvSpPr/>
          <p:nvPr userDrawn="1"/>
        </p:nvSpPr>
        <p:spPr>
          <a:xfrm>
            <a:off x="5686838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6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5039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788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22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407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423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" y="6248400"/>
            <a:ext cx="731153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 userDrawn="1"/>
        </p:nvSpPr>
        <p:spPr>
          <a:xfrm>
            <a:off x="-31762" y="6443990"/>
            <a:ext cx="6687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prstClr val="white"/>
                </a:solidFill>
              </a:rPr>
              <a:t>© 2021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30079" y="1570037"/>
            <a:ext cx="11341418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7700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914400"/>
            <a:ext cx="12601575" cy="45720"/>
          </a:xfrm>
          <a:prstGeom prst="rect">
            <a:avLst/>
          </a:prstGeom>
          <a:gradFill>
            <a:gsLst>
              <a:gs pos="29000">
                <a:srgbClr val="294071"/>
              </a:gs>
              <a:gs pos="52000">
                <a:schemeClr val="accent1">
                  <a:lumMod val="60000"/>
                  <a:lumOff val="40000"/>
                </a:schemeClr>
              </a:gs>
              <a:gs pos="40000">
                <a:schemeClr val="tx2">
                  <a:lumMod val="60000"/>
                  <a:lumOff val="40000"/>
                </a:schemeClr>
              </a:gs>
              <a:gs pos="92000">
                <a:srgbClr val="29407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2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rgbClr val="29407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Wingdings" pitchFamily="2" charset="2"/>
        <a:buChar char="§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1"/>
        </a:buClr>
        <a:buSzPct val="100000"/>
        <a:buFont typeface="Wingdings" pitchFamily="2" charset="2"/>
        <a:buChar char="§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1"/>
        </a:buClr>
        <a:buSzPct val="90000"/>
        <a:buFont typeface="Wingdings" pitchFamily="2" charset="2"/>
        <a:buChar char="§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1"/>
        </a:buClr>
        <a:buSzPct val="80000"/>
        <a:buFont typeface="Wingdings" pitchFamily="2" charset="2"/>
        <a:buChar char="§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bls.gov/oes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sus.gov/naic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c.gov/edgar.shtml" TargetMode="External"/><Relationship Id="rId2" Type="http://schemas.openxmlformats.org/officeDocument/2006/relationships/hyperlink" Target="http://www.census.gov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How to Build an Industry Cost Profile (ICP) for a service in the U.S.A.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</a:t>
            </a:fld>
            <a:endParaRPr lang="en-IN" dirty="0"/>
          </a:p>
        </p:txBody>
      </p:sp>
      <p:graphicFrame>
        <p:nvGraphicFramePr>
          <p:cNvPr id="6" name="Content Placeholder 3" descr="Stacked List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6987282"/>
              </p:ext>
            </p:extLst>
          </p:nvPr>
        </p:nvGraphicFramePr>
        <p:xfrm>
          <a:off x="1347787" y="1447800"/>
          <a:ext cx="10133714" cy="4406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6210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DC3752-2497-44AC-9DFD-F9E6F5471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193" y="1422065"/>
            <a:ext cx="8710417" cy="4163311"/>
          </a:xfrm>
          <a:prstGeom prst="rect">
            <a:avLst/>
          </a:prstGeom>
        </p:spPr>
      </p:pic>
      <p:sp>
        <p:nvSpPr>
          <p:cNvPr id="32" name="Rounded Rectangle 46">
            <a:extLst>
              <a:ext uri="{FF2B5EF4-FFF2-40B4-BE49-F238E27FC236}">
                <a16:creationId xmlns:a16="http://schemas.microsoft.com/office/drawing/2014/main" id="{77F3018E-5F19-482D-8F51-610C71F16215}"/>
              </a:ext>
            </a:extLst>
          </p:cNvPr>
          <p:cNvSpPr/>
          <p:nvPr/>
        </p:nvSpPr>
        <p:spPr>
          <a:xfrm>
            <a:off x="10278355" y="3093032"/>
            <a:ext cx="1447800" cy="162226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10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Click on “Filter”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dirty="0">
                <a:solidFill>
                  <a:schemeClr val="bg1"/>
                </a:solidFill>
              </a:rPr>
              <a:t>Click on “2017 NAICS code”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dirty="0">
                <a:solidFill>
                  <a:schemeClr val="bg1"/>
                </a:solidFill>
              </a:rPr>
              <a:t>Type the industry code “541330” into the search bar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dirty="0">
                <a:solidFill>
                  <a:schemeClr val="bg1"/>
                </a:solidFill>
              </a:rPr>
              <a:t>Select the industry of interest and click enter on your keyboard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233987" y="2317194"/>
            <a:ext cx="478170" cy="212928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28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/>
              <a:t>Obtain the latest available Economic Census data from the US Bureau of Census for the industry of interest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8" name="Rounded Rectangle 37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3</a:t>
              </a:r>
            </a:p>
          </p:txBody>
        </p:sp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31DFED1-09F0-4819-9379-CD2FBE728782}"/>
              </a:ext>
            </a:extLst>
          </p:cNvPr>
          <p:cNvCxnSpPr>
            <a:cxnSpLocks/>
            <a:stCxn id="47" idx="2"/>
            <a:endCxn id="32" idx="0"/>
          </p:cNvCxnSpPr>
          <p:nvPr/>
        </p:nvCxnSpPr>
        <p:spPr>
          <a:xfrm>
            <a:off x="5473072" y="2530122"/>
            <a:ext cx="5529183" cy="56291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6">
            <a:extLst>
              <a:ext uri="{FF2B5EF4-FFF2-40B4-BE49-F238E27FC236}">
                <a16:creationId xmlns:a16="http://schemas.microsoft.com/office/drawing/2014/main" id="{C0901820-8862-4EC5-B8AF-AC48C6E7B821}"/>
              </a:ext>
            </a:extLst>
          </p:cNvPr>
          <p:cNvSpPr/>
          <p:nvPr/>
        </p:nvSpPr>
        <p:spPr>
          <a:xfrm>
            <a:off x="10310619" y="3261102"/>
            <a:ext cx="691636" cy="162226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3E065BC-AEA7-426C-BF4A-173956687E0B}"/>
              </a:ext>
            </a:extLst>
          </p:cNvPr>
          <p:cNvCxnSpPr>
            <a:cxnSpLocks/>
            <a:stCxn id="32" idx="2"/>
            <a:endCxn id="43" idx="0"/>
          </p:cNvCxnSpPr>
          <p:nvPr/>
        </p:nvCxnSpPr>
        <p:spPr>
          <a:xfrm flipH="1">
            <a:off x="10656437" y="3255258"/>
            <a:ext cx="345818" cy="584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20">
            <a:extLst>
              <a:ext uri="{FF2B5EF4-FFF2-40B4-BE49-F238E27FC236}">
                <a16:creationId xmlns:a16="http://schemas.microsoft.com/office/drawing/2014/main" id="{C6F405A5-0A72-48B6-A8A3-AACCC1F976B5}"/>
              </a:ext>
            </a:extLst>
          </p:cNvPr>
          <p:cNvSpPr/>
          <p:nvPr/>
        </p:nvSpPr>
        <p:spPr>
          <a:xfrm>
            <a:off x="10327428" y="3544060"/>
            <a:ext cx="432847" cy="21292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D7F2862-E536-4F77-8A74-84EC4D8A59C0}"/>
              </a:ext>
            </a:extLst>
          </p:cNvPr>
          <p:cNvCxnSpPr>
            <a:cxnSpLocks/>
            <a:endCxn id="39" idx="1"/>
          </p:cNvCxnSpPr>
          <p:nvPr/>
        </p:nvCxnSpPr>
        <p:spPr>
          <a:xfrm flipV="1">
            <a:off x="2338387" y="3650525"/>
            <a:ext cx="7989041" cy="111347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662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BCBB56-09DD-46A1-AA8C-74C3405A2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6683" y="1816751"/>
            <a:ext cx="3263817" cy="32124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99C768-E76F-4750-9113-C9F0EAB0A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102" y="1816751"/>
            <a:ext cx="5383179" cy="31171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2091987" y="6577242"/>
            <a:ext cx="714089" cy="365125"/>
          </a:xfrm>
        </p:spPr>
        <p:txBody>
          <a:bodyPr/>
          <a:lstStyle/>
          <a:p>
            <a:fld id="{2270E5E6-B1A9-445C-96C2-E201F479BAEE}" type="slidenum">
              <a:rPr lang="en-IN" smtClean="0"/>
              <a:pPr/>
              <a:t>11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3434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dirty="0">
                <a:solidFill>
                  <a:schemeClr val="bg1"/>
                </a:solidFill>
              </a:rPr>
              <a:t>Scroll to the right and note down values for the following: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dirty="0">
                <a:solidFill>
                  <a:schemeClr val="bg1"/>
                </a:solidFill>
              </a:rPr>
              <a:t>1) “Sales, value of shipments, Revenue ($1,000)”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dirty="0">
                <a:solidFill>
                  <a:schemeClr val="bg1"/>
                </a:solidFill>
              </a:rPr>
              <a:t>2) “Annual payroll ($1,000)”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i="1" dirty="0">
                <a:solidFill>
                  <a:schemeClr val="bg1"/>
                </a:solidFill>
              </a:rPr>
              <a:t> </a:t>
            </a: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i="1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400" dirty="0">
              <a:solidFill>
                <a:schemeClr val="bg1"/>
              </a:solidFill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/>
              <a:t>Obtain the latest available Economic Census data from the US Bureau of Census for the industry of interest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3</a:t>
              </a:r>
            </a:p>
          </p:txBody>
        </p:sp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7B722DF-9A03-4FB5-9BFD-23B3F505CDA0}"/>
              </a:ext>
            </a:extLst>
          </p:cNvPr>
          <p:cNvCxnSpPr>
            <a:cxnSpLocks/>
            <a:endCxn id="39" idx="1"/>
          </p:cNvCxnSpPr>
          <p:nvPr/>
        </p:nvCxnSpPr>
        <p:spPr>
          <a:xfrm>
            <a:off x="2619681" y="2716774"/>
            <a:ext cx="5943600" cy="15240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20">
            <a:extLst>
              <a:ext uri="{FF2B5EF4-FFF2-40B4-BE49-F238E27FC236}">
                <a16:creationId xmlns:a16="http://schemas.microsoft.com/office/drawing/2014/main" id="{019B667F-61A5-4B6C-972E-591F5C2752D0}"/>
              </a:ext>
            </a:extLst>
          </p:cNvPr>
          <p:cNvSpPr/>
          <p:nvPr/>
        </p:nvSpPr>
        <p:spPr>
          <a:xfrm flipV="1">
            <a:off x="8563281" y="2716776"/>
            <a:ext cx="879002" cy="3048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19" name="Rounded Rectangle 20">
            <a:extLst>
              <a:ext uri="{FF2B5EF4-FFF2-40B4-BE49-F238E27FC236}">
                <a16:creationId xmlns:a16="http://schemas.microsoft.com/office/drawing/2014/main" id="{B82DCA2A-25C7-4B28-8F64-29E230ACF0B9}"/>
              </a:ext>
            </a:extLst>
          </p:cNvPr>
          <p:cNvSpPr/>
          <p:nvPr/>
        </p:nvSpPr>
        <p:spPr>
          <a:xfrm flipV="1">
            <a:off x="9442283" y="2716774"/>
            <a:ext cx="879002" cy="3048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C4F184D-9DD4-4BF1-BA0F-BC92DB366AA0}"/>
              </a:ext>
            </a:extLst>
          </p:cNvPr>
          <p:cNvCxnSpPr>
            <a:cxnSpLocks/>
            <a:endCxn id="19" idx="0"/>
          </p:cNvCxnSpPr>
          <p:nvPr/>
        </p:nvCxnSpPr>
        <p:spPr>
          <a:xfrm flipV="1">
            <a:off x="2182850" y="3021574"/>
            <a:ext cx="7698934" cy="107417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289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1DD5EA3-687E-47E5-A2E9-E9D8EFEAE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292" y="5342674"/>
            <a:ext cx="4580049" cy="11628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2B19A0-9218-4672-B4D1-4BC0FD9EB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293" y="975505"/>
            <a:ext cx="4580048" cy="412989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0E5E6-B1A9-445C-96C2-E201F479BAE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rgbClr val="294A71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srgbClr val="294A71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1. Go to: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And click on ‘</a:t>
            </a:r>
            <a:r>
              <a:rPr kumimoji="0" lang="en-IN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OEWS Databases’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endParaRPr kumimoji="0" lang="en-IN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2. Click on ‘</a:t>
            </a:r>
            <a:r>
              <a:rPr kumimoji="0" lang="en-IN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One-screen data search’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Step 4</a:t>
              </a: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433387" y="2057400"/>
            <a:ext cx="2514599" cy="723900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4071"/>
                </a:solidFill>
                <a:effectLst/>
                <a:uLnTx/>
                <a:uFillTx/>
                <a:latin typeface="Cambria"/>
                <a:ea typeface="+mn-ea"/>
                <a:cs typeface="+mn-cs"/>
                <a:hlinkClick r:id="rId4"/>
              </a:rPr>
              <a:t>https://www.bls.gov/oes/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4071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29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pPr lvl="0"/>
            <a:r>
              <a:rPr lang="en-US" sz="2800" dirty="0"/>
              <a:t>Download industry wage data from the U.S. Bureau of Labor Statistics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443787" y="4608717"/>
            <a:ext cx="645045" cy="13604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9050">
                <a:solidFill>
                  <a:srgbClr val="CD6525"/>
                </a:solidFill>
              </a:ln>
              <a:noFill/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707831" y="5818040"/>
            <a:ext cx="421755" cy="69233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9050">
                <a:solidFill>
                  <a:srgbClr val="CD6525"/>
                </a:solidFill>
              </a:ln>
              <a:noFill/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cxnSp>
        <p:nvCxnSpPr>
          <p:cNvPr id="19" name="Straight Arrow Connector 18"/>
          <p:cNvCxnSpPr>
            <a:cxnSpLocks/>
            <a:endCxn id="35" idx="1"/>
          </p:cNvCxnSpPr>
          <p:nvPr/>
        </p:nvCxnSpPr>
        <p:spPr>
          <a:xfrm>
            <a:off x="2719387" y="3200400"/>
            <a:ext cx="4724400" cy="147633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2719387" y="4139457"/>
            <a:ext cx="4988444" cy="195654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961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FD9E35E-40CC-402E-BA5A-667D74B4C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787" y="1371600"/>
            <a:ext cx="7086600" cy="37719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0E5E6-B1A9-445C-96C2-E201F479BAE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rgbClr val="294A71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srgbClr val="294A71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3. Select ‘</a:t>
            </a:r>
            <a:r>
              <a:rPr kumimoji="0" lang="en-IN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Multiple occupations for one industry’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endParaRPr kumimoji="0" lang="en-IN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4. Find the appropriate industry sector for the NAICS code you are looking up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Step </a:t>
              </a:r>
              <a:r>
                <a:rPr lang="en-US" sz="2500" dirty="0">
                  <a:solidFill>
                    <a:prstClr val="white"/>
                  </a:solidFill>
                  <a:latin typeface="Cambria"/>
                </a:rPr>
                <a:t>4</a:t>
              </a: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4440417" y="4217697"/>
            <a:ext cx="3536770" cy="27160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9050">
                <a:solidFill>
                  <a:srgbClr val="CD6525"/>
                </a:solidFill>
              </a:ln>
              <a:noFill/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548187" y="2214547"/>
            <a:ext cx="2321519" cy="34762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9050">
                <a:solidFill>
                  <a:srgbClr val="CD6525"/>
                </a:solidFill>
              </a:ln>
              <a:noFill/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29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pPr lvl="0"/>
            <a:r>
              <a:rPr lang="en-US" sz="2800" dirty="0"/>
              <a:t>Download industry wage data from the U.S. Bureau of Labor Statistics</a:t>
            </a:r>
          </a:p>
        </p:txBody>
      </p:sp>
      <p:cxnSp>
        <p:nvCxnSpPr>
          <p:cNvPr id="24" name="Straight Arrow Connector 23"/>
          <p:cNvCxnSpPr>
            <a:cxnSpLocks/>
            <a:endCxn id="43" idx="1"/>
          </p:cNvCxnSpPr>
          <p:nvPr/>
        </p:nvCxnSpPr>
        <p:spPr>
          <a:xfrm>
            <a:off x="1728787" y="2310550"/>
            <a:ext cx="2819400" cy="7781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endCxn id="34" idx="1"/>
          </p:cNvCxnSpPr>
          <p:nvPr/>
        </p:nvCxnSpPr>
        <p:spPr>
          <a:xfrm>
            <a:off x="966787" y="4217697"/>
            <a:ext cx="3473630" cy="13580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514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2B21DE-49B9-43FE-B39C-01483914A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774" y="1143000"/>
            <a:ext cx="6674561" cy="49101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0E5E6-B1A9-445C-96C2-E201F479BAE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rgbClr val="294A71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srgbClr val="294A71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Step 4</a:t>
              </a: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5026639" y="4144786"/>
            <a:ext cx="1807548" cy="29080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9050">
                <a:solidFill>
                  <a:srgbClr val="CD6525"/>
                </a:solidFill>
              </a:ln>
              <a:noFill/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186987" y="5486400"/>
            <a:ext cx="787348" cy="4572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9050">
                <a:solidFill>
                  <a:srgbClr val="CD6525"/>
                </a:solidFill>
              </a:ln>
              <a:noFill/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233987" y="2609307"/>
            <a:ext cx="1737074" cy="29080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9050">
                <a:solidFill>
                  <a:srgbClr val="CD6525"/>
                </a:solidFill>
              </a:ln>
              <a:noFill/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38" name="Rounded Rectangle 37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5. Highlight the industry NAICS code of interest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6. Select ‘</a:t>
            </a:r>
            <a:r>
              <a:rPr kumimoji="0" lang="en-IN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All occupations in this list’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41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pPr lvl="0"/>
            <a:r>
              <a:rPr lang="en-US" sz="2800" dirty="0"/>
              <a:t>Download industry wage data from the U.S. Bureau of Labor Statistics</a:t>
            </a:r>
          </a:p>
        </p:txBody>
      </p:sp>
      <p:cxnSp>
        <p:nvCxnSpPr>
          <p:cNvPr id="36" name="Straight Arrow Connector 35"/>
          <p:cNvCxnSpPr>
            <a:cxnSpLocks/>
            <a:endCxn id="33" idx="1"/>
          </p:cNvCxnSpPr>
          <p:nvPr/>
        </p:nvCxnSpPr>
        <p:spPr>
          <a:xfrm>
            <a:off x="1983657" y="2414044"/>
            <a:ext cx="3250330" cy="34066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  <a:endCxn id="25" idx="1"/>
          </p:cNvCxnSpPr>
          <p:nvPr/>
        </p:nvCxnSpPr>
        <p:spPr>
          <a:xfrm>
            <a:off x="1728787" y="3647653"/>
            <a:ext cx="3297852" cy="64253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04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42FD1A-85F4-4E7F-ABF3-E16C00284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787" y="1406883"/>
            <a:ext cx="8035690" cy="466970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0E5E6-B1A9-445C-96C2-E201F479BAE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rgbClr val="294A71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srgbClr val="294A71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7. Highlight both </a:t>
            </a:r>
            <a:r>
              <a:rPr kumimoji="0" lang="en-IN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‘Employment’ </a:t>
            </a: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and </a:t>
            </a:r>
            <a:r>
              <a:rPr kumimoji="0" lang="en-IN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‘Annual mean wage’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8. Select the most recent release date and ‘</a:t>
            </a:r>
            <a:r>
              <a:rPr kumimoji="0" lang="en-IN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EXCEL’</a:t>
            </a: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as the output type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When you click ‘</a:t>
            </a:r>
            <a:r>
              <a:rPr kumimoji="0" lang="en-IN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continue’</a:t>
            </a: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an excel file will download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Step 4</a:t>
              </a: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10567987" y="3827503"/>
            <a:ext cx="838200" cy="57459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9050">
                <a:solidFill>
                  <a:srgbClr val="CD6525"/>
                </a:solidFill>
              </a:ln>
              <a:noFill/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709987" y="4979247"/>
            <a:ext cx="916758" cy="29084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9050">
                <a:solidFill>
                  <a:srgbClr val="CD6525"/>
                </a:solidFill>
              </a:ln>
              <a:noFill/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299241" y="5188576"/>
            <a:ext cx="1600200" cy="29084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9050">
                <a:solidFill>
                  <a:srgbClr val="CD6525"/>
                </a:solidFill>
              </a:ln>
              <a:noFill/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786188" y="2286000"/>
            <a:ext cx="1371600" cy="3048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9050">
                <a:solidFill>
                  <a:srgbClr val="CD6525"/>
                </a:solidFill>
              </a:ln>
              <a:noFill/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786187" y="2895600"/>
            <a:ext cx="1600200" cy="29084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9050">
                <a:solidFill>
                  <a:srgbClr val="CD6525"/>
                </a:solidFill>
              </a:ln>
              <a:noFill/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10644187" y="5334000"/>
            <a:ext cx="1025290" cy="57459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9050">
                <a:solidFill>
                  <a:srgbClr val="CD6525"/>
                </a:solidFill>
              </a:ln>
              <a:noFill/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38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pPr lvl="0"/>
            <a:r>
              <a:rPr lang="en-US" sz="2800" dirty="0"/>
              <a:t>Download industry wage data from the U.S. Bureau of Labor Statistics</a:t>
            </a:r>
          </a:p>
        </p:txBody>
      </p:sp>
      <p:cxnSp>
        <p:nvCxnSpPr>
          <p:cNvPr id="41" name="Straight Arrow Connector 40"/>
          <p:cNvCxnSpPr>
            <a:cxnSpLocks/>
            <a:endCxn id="33" idx="1"/>
          </p:cNvCxnSpPr>
          <p:nvPr/>
        </p:nvCxnSpPr>
        <p:spPr>
          <a:xfrm flipV="1">
            <a:off x="2070589" y="2438400"/>
            <a:ext cx="1715599" cy="1651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cxnSpLocks/>
            <a:endCxn id="36" idx="1"/>
          </p:cNvCxnSpPr>
          <p:nvPr/>
        </p:nvCxnSpPr>
        <p:spPr>
          <a:xfrm>
            <a:off x="2070588" y="2454916"/>
            <a:ext cx="1715599" cy="58610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/>
            <a:endCxn id="25" idx="1"/>
          </p:cNvCxnSpPr>
          <p:nvPr/>
        </p:nvCxnSpPr>
        <p:spPr>
          <a:xfrm>
            <a:off x="2490787" y="3683847"/>
            <a:ext cx="1219200" cy="144082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cxnSpLocks/>
            <a:stCxn id="25" idx="3"/>
            <a:endCxn id="30" idx="1"/>
          </p:cNvCxnSpPr>
          <p:nvPr/>
        </p:nvCxnSpPr>
        <p:spPr>
          <a:xfrm>
            <a:off x="4626745" y="5124671"/>
            <a:ext cx="2672496" cy="20932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  <a:stCxn id="30" idx="3"/>
            <a:endCxn id="54" idx="1"/>
          </p:cNvCxnSpPr>
          <p:nvPr/>
        </p:nvCxnSpPr>
        <p:spPr>
          <a:xfrm>
            <a:off x="8899441" y="5334000"/>
            <a:ext cx="1744746" cy="28729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673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0E5E6-B1A9-445C-96C2-E201F479BAE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rgbClr val="294A71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srgbClr val="294A71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1. Open the downloaded excel file</a:t>
            </a: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pPr lvl="0"/>
            <a:r>
              <a:rPr lang="en-US" sz="2800" dirty="0"/>
              <a:t>Select which occupations are Direct Labor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Step 4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F5AA9E0-40F5-4022-AB8D-4D420F4A3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987" y="1131718"/>
            <a:ext cx="4772025" cy="491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33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D146FCB-3295-4830-AD39-43910E887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409" y="1076325"/>
            <a:ext cx="4676775" cy="49434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0E5E6-B1A9-445C-96C2-E201F479BAE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rgbClr val="294A71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srgbClr val="294A71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2. Label Column D </a:t>
            </a:r>
            <a:r>
              <a:rPr kumimoji="0" lang="en-IN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‘Direct </a:t>
            </a:r>
            <a:r>
              <a:rPr kumimoji="0" lang="en-IN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Labor</a:t>
            </a:r>
            <a:r>
              <a:rPr kumimoji="0" lang="en-IN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’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3. Label which occupations are Direct </a:t>
            </a:r>
            <a:r>
              <a:rPr kumimoji="0" lang="en-I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Labor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pPr lvl="0"/>
            <a:r>
              <a:rPr lang="en-US" sz="2800" dirty="0"/>
              <a:t>Select which occupations are Direct Labor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Step 4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8815387" y="2202610"/>
            <a:ext cx="636929" cy="57184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9050">
                <a:solidFill>
                  <a:srgbClr val="CD6525"/>
                </a:solidFill>
              </a:ln>
              <a:noFill/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815387" y="2793589"/>
            <a:ext cx="585788" cy="322621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9050">
                <a:solidFill>
                  <a:srgbClr val="CD6525"/>
                </a:solidFill>
              </a:ln>
              <a:noFill/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20387" y="5188803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Label the direct labor occupations (y/n)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693277" y="2171352"/>
            <a:ext cx="1479488" cy="392464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9050">
                <a:solidFill>
                  <a:srgbClr val="CD6525"/>
                </a:solidFill>
              </a:ln>
              <a:noFill/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cxnSp>
        <p:nvCxnSpPr>
          <p:cNvPr id="17" name="Connector: Elbow 16"/>
          <p:cNvCxnSpPr>
            <a:cxnSpLocks/>
            <a:endCxn id="12" idx="0"/>
          </p:cNvCxnSpPr>
          <p:nvPr/>
        </p:nvCxnSpPr>
        <p:spPr>
          <a:xfrm>
            <a:off x="2059261" y="2020885"/>
            <a:ext cx="7074591" cy="181725"/>
          </a:xfrm>
          <a:prstGeom prst="bentConnector2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/>
          <p:cNvCxnSpPr>
            <a:cxnSpLocks/>
            <a:endCxn id="24" idx="1"/>
          </p:cNvCxnSpPr>
          <p:nvPr/>
        </p:nvCxnSpPr>
        <p:spPr>
          <a:xfrm>
            <a:off x="2059261" y="3384114"/>
            <a:ext cx="2634016" cy="749562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/>
          <p:cNvCxnSpPr>
            <a:cxnSpLocks/>
            <a:stCxn id="20" idx="0"/>
            <a:endCxn id="18" idx="3"/>
          </p:cNvCxnSpPr>
          <p:nvPr/>
        </p:nvCxnSpPr>
        <p:spPr>
          <a:xfrm rot="16200000" flipV="1">
            <a:off x="10107877" y="3699993"/>
            <a:ext cx="782108" cy="2195512"/>
          </a:xfrm>
          <a:prstGeom prst="bentConnector2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934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737" t="34940" r="1965"/>
          <a:stretch/>
        </p:blipFill>
        <p:spPr>
          <a:xfrm>
            <a:off x="3786187" y="2305665"/>
            <a:ext cx="6683604" cy="23425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0E5E6-B1A9-445C-96C2-E201F479BAE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rgbClr val="294A71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srgbClr val="294A71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4.  Do not label any occupation that has a SOC code that ends in “O” as Direct </a:t>
            </a:r>
            <a:r>
              <a:rPr kumimoji="0" lang="en-I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Labor</a:t>
            </a: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as these are higher-level groupings that contains multiple occupations.  If you label and include them you will end up double counting the numbers.</a:t>
            </a: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pPr lvl="0"/>
            <a:r>
              <a:rPr lang="en-US" sz="2800" dirty="0"/>
              <a:t>Select which occupations are Direct Labor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Step 4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4852987" y="2971800"/>
            <a:ext cx="883782" cy="30480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9050">
                <a:solidFill>
                  <a:srgbClr val="CD6525"/>
                </a:solidFill>
              </a:ln>
              <a:noFill/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852987" y="3810000"/>
            <a:ext cx="838200" cy="22860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9050">
                <a:solidFill>
                  <a:srgbClr val="CD6525"/>
                </a:solidFill>
              </a:ln>
              <a:noFill/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852987" y="4343400"/>
            <a:ext cx="762000" cy="30480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9050">
                <a:solidFill>
                  <a:srgbClr val="CD6525"/>
                </a:solidFill>
              </a:ln>
              <a:noFill/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cxnSp>
        <p:nvCxnSpPr>
          <p:cNvPr id="35" name="Straight Arrow Connector 34"/>
          <p:cNvCxnSpPr>
            <a:cxnSpLocks/>
            <a:stCxn id="55" idx="1"/>
            <a:endCxn id="12" idx="3"/>
          </p:cNvCxnSpPr>
          <p:nvPr/>
        </p:nvCxnSpPr>
        <p:spPr>
          <a:xfrm flipH="1" flipV="1">
            <a:off x="5736769" y="3124200"/>
            <a:ext cx="4667892" cy="447616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cxnSpLocks/>
            <a:stCxn id="55" idx="1"/>
            <a:endCxn id="32" idx="3"/>
          </p:cNvCxnSpPr>
          <p:nvPr/>
        </p:nvCxnSpPr>
        <p:spPr>
          <a:xfrm flipH="1">
            <a:off x="5691187" y="3571816"/>
            <a:ext cx="4713474" cy="352484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  <a:stCxn id="55" idx="1"/>
            <a:endCxn id="33" idx="3"/>
          </p:cNvCxnSpPr>
          <p:nvPr/>
        </p:nvCxnSpPr>
        <p:spPr>
          <a:xfrm flipH="1">
            <a:off x="5614987" y="3571816"/>
            <a:ext cx="4789674" cy="923984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0404661" y="3402539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D6525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SOC codes</a:t>
            </a:r>
          </a:p>
        </p:txBody>
      </p:sp>
    </p:spTree>
    <p:extLst>
      <p:ext uri="{BB962C8B-B14F-4D97-AF65-F5344CB8AC3E}">
        <p14:creationId xmlns:p14="http://schemas.microsoft.com/office/powerpoint/2010/main" val="3319258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9175"/>
          <a:stretch/>
        </p:blipFill>
        <p:spPr>
          <a:xfrm>
            <a:off x="3709987" y="2286000"/>
            <a:ext cx="7483236" cy="22624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0E5E6-B1A9-445C-96C2-E201F479BAE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rgbClr val="294A71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srgbClr val="294A71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1. Label Column E </a:t>
            </a:r>
            <a:r>
              <a:rPr kumimoji="0" lang="en-IN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‘Direct </a:t>
            </a:r>
            <a:r>
              <a:rPr kumimoji="0" lang="en-IN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Labor</a:t>
            </a:r>
            <a:r>
              <a:rPr kumimoji="0" lang="en-IN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Wages’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2. Multiply the values of column B and column C for all occupations that you labelled as </a:t>
            </a:r>
            <a:r>
              <a:rPr kumimoji="0" lang="en-IN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‘Direct </a:t>
            </a:r>
            <a:r>
              <a:rPr kumimoji="0" lang="en-IN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Labor</a:t>
            </a:r>
            <a:r>
              <a:rPr kumimoji="0" lang="en-IN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’, </a:t>
            </a: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this gives you the total wages for that occupation</a:t>
            </a: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pPr lvl="0"/>
            <a:r>
              <a:rPr lang="en-US" sz="2800" dirty="0"/>
              <a:t>Calculate the Direct to Total Labor ratio for the industry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Step 4</a:t>
              </a:r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9653587" y="4114800"/>
            <a:ext cx="964507" cy="4572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9050">
                <a:solidFill>
                  <a:srgbClr val="CD6525"/>
                </a:solidFill>
              </a:ln>
              <a:noFill/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29787" y="3048000"/>
            <a:ext cx="1517760" cy="50532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9050">
                <a:solidFill>
                  <a:srgbClr val="CD6525"/>
                </a:solidFill>
              </a:ln>
              <a:noFill/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cxnSp>
        <p:nvCxnSpPr>
          <p:cNvPr id="17" name="Connector: Elbow 16"/>
          <p:cNvCxnSpPr>
            <a:cxnSpLocks/>
            <a:endCxn id="18" idx="0"/>
          </p:cNvCxnSpPr>
          <p:nvPr/>
        </p:nvCxnSpPr>
        <p:spPr>
          <a:xfrm>
            <a:off x="2719387" y="1905000"/>
            <a:ext cx="7769280" cy="1143000"/>
          </a:xfrm>
          <a:prstGeom prst="bentConnector2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/>
          <p:cNvCxnSpPr>
            <a:cxnSpLocks/>
            <a:endCxn id="29" idx="2"/>
          </p:cNvCxnSpPr>
          <p:nvPr/>
        </p:nvCxnSpPr>
        <p:spPr>
          <a:xfrm flipV="1">
            <a:off x="2338387" y="4572000"/>
            <a:ext cx="7797454" cy="152400"/>
          </a:xfrm>
          <a:prstGeom prst="bentConnector2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046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5B6E42-F67C-4AEF-881B-E47D09F51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331" y="1189800"/>
            <a:ext cx="8646474" cy="4677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/>
            <a:r>
              <a:rPr lang="en-US" sz="2800" dirty="0">
                <a:solidFill>
                  <a:srgbClr val="294F6E"/>
                </a:solidFill>
              </a:rPr>
              <a:t>Select the Industry Code Based on the Supplier’s Business and Services</a:t>
            </a:r>
            <a:endParaRPr lang="en-US" dirty="0">
              <a:solidFill>
                <a:srgbClr val="294F6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2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Go to: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Conduct a word search to find possible NAICS codes for the product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Select the NAICS code with the best match and record for later use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00787" y="3657600"/>
            <a:ext cx="1981200" cy="2286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4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1</a:t>
              </a: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700086" y="1881227"/>
            <a:ext cx="2209800" cy="668090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r>
              <a:rPr lang="en-US" sz="2000" dirty="0">
                <a:solidFill>
                  <a:srgbClr val="294071"/>
                </a:solidFill>
                <a:hlinkClick r:id="rId3"/>
              </a:rPr>
              <a:t>https://www.census.gov/naics/</a:t>
            </a:r>
            <a:endParaRPr lang="en-US" sz="2000" dirty="0">
              <a:solidFill>
                <a:srgbClr val="29407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014787" y="3048000"/>
            <a:ext cx="1676400" cy="5334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61266" y="6245423"/>
            <a:ext cx="5578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D6525"/>
                </a:solidFill>
              </a:rPr>
              <a:t>Tip: click on the code to view its full definition</a:t>
            </a:r>
          </a:p>
        </p:txBody>
      </p:sp>
      <p:cxnSp>
        <p:nvCxnSpPr>
          <p:cNvPr id="21" name="Straight Arrow Connector 20"/>
          <p:cNvCxnSpPr>
            <a:cxnSpLocks/>
            <a:endCxn id="10" idx="1"/>
          </p:cNvCxnSpPr>
          <p:nvPr/>
        </p:nvCxnSpPr>
        <p:spPr>
          <a:xfrm>
            <a:off x="2262187" y="3314700"/>
            <a:ext cx="175260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  <a:endCxn id="11" idx="1"/>
          </p:cNvCxnSpPr>
          <p:nvPr/>
        </p:nvCxnSpPr>
        <p:spPr>
          <a:xfrm flipV="1">
            <a:off x="2795587" y="3771900"/>
            <a:ext cx="3505200" cy="117771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494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B101BE9-8D47-48D9-99E7-2C3E1A785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760" y="1676400"/>
            <a:ext cx="8118427" cy="3505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0E5E6-B1A9-445C-96C2-E201F479BAE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rgbClr val="294A71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srgbClr val="294A71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3.  Label Column F </a:t>
            </a:r>
            <a:r>
              <a:rPr kumimoji="0" lang="en-IN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‘Total </a:t>
            </a:r>
            <a:r>
              <a:rPr kumimoji="0" lang="en-IN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labor</a:t>
            </a:r>
            <a:r>
              <a:rPr kumimoji="0" lang="en-IN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wages’ and c</a:t>
            </a: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alculate by multiplying values of column B and column C for </a:t>
            </a:r>
            <a:r>
              <a:rPr kumimoji="0" lang="en-IN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‘All Occupations (000000)’ </a:t>
            </a: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in row 7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4. Label Column G ‘</a:t>
            </a:r>
            <a:r>
              <a:rPr kumimoji="0" lang="en-IN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Direct </a:t>
            </a:r>
            <a:r>
              <a:rPr kumimoji="0" lang="en-IN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labor</a:t>
            </a:r>
            <a:r>
              <a:rPr kumimoji="0" lang="en-IN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Wages’ </a:t>
            </a: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where you calculate the sum of column E</a:t>
            </a: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pPr lvl="0"/>
            <a:r>
              <a:rPr lang="en-US" sz="2800" dirty="0"/>
              <a:t>Calculate the Direct to Total Labor ratio for the industry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Step 4</a:t>
              </a:r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9577387" y="2895600"/>
            <a:ext cx="1143000" cy="106679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9050">
                <a:solidFill>
                  <a:srgbClr val="CD6525"/>
                </a:solidFill>
              </a:ln>
              <a:noFill/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0720388" y="2895601"/>
            <a:ext cx="1066800" cy="106679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9050">
                <a:solidFill>
                  <a:srgbClr val="CD6525"/>
                </a:solidFill>
              </a:ln>
              <a:noFill/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cxnSp>
        <p:nvCxnSpPr>
          <p:cNvPr id="7" name="Connector: Elbow 6"/>
          <p:cNvCxnSpPr>
            <a:cxnSpLocks/>
            <a:endCxn id="42" idx="2"/>
          </p:cNvCxnSpPr>
          <p:nvPr/>
        </p:nvCxnSpPr>
        <p:spPr>
          <a:xfrm flipV="1">
            <a:off x="2719387" y="3962399"/>
            <a:ext cx="8534401" cy="762002"/>
          </a:xfrm>
          <a:prstGeom prst="bentConnector2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/>
          <p:cNvCxnSpPr>
            <a:cxnSpLocks/>
            <a:endCxn id="33" idx="0"/>
          </p:cNvCxnSpPr>
          <p:nvPr/>
        </p:nvCxnSpPr>
        <p:spPr>
          <a:xfrm>
            <a:off x="2643187" y="2057400"/>
            <a:ext cx="7505700" cy="838200"/>
          </a:xfrm>
          <a:prstGeom prst="bentConnector2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591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829A46-DEE6-43F8-9BF3-20DADA7B2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537" y="1524000"/>
            <a:ext cx="8058150" cy="3429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0E5E6-B1A9-445C-96C2-E201F479BAE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rgbClr val="294A71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srgbClr val="294A71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5. Label Column H</a:t>
            </a: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IN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‘Direct </a:t>
            </a:r>
            <a:r>
              <a:rPr kumimoji="0" lang="en-IN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Labor</a:t>
            </a:r>
            <a:r>
              <a:rPr kumimoji="0" lang="en-IN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to Total </a:t>
            </a:r>
            <a:r>
              <a:rPr kumimoji="0" lang="en-IN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Labor</a:t>
            </a:r>
            <a:r>
              <a:rPr kumimoji="0" lang="en-IN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Ratio’</a:t>
            </a: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and calculate by dividing ‘</a:t>
            </a:r>
            <a:r>
              <a:rPr kumimoji="0" lang="en-IN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Direct </a:t>
            </a:r>
            <a:r>
              <a:rPr kumimoji="0" lang="en-IN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Labor</a:t>
            </a:r>
            <a:r>
              <a:rPr kumimoji="0" lang="en-IN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Wages’ </a:t>
            </a: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by </a:t>
            </a:r>
            <a:r>
              <a:rPr kumimoji="0" lang="en-IN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‘Total wages’ </a:t>
            </a: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(Column G4 / Column F4).</a:t>
            </a:r>
            <a:endParaRPr kumimoji="0" lang="en-IN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pPr lvl="0"/>
            <a:r>
              <a:rPr lang="en-US" sz="2800" dirty="0"/>
              <a:t>Calculate the Direct to Total Labor ratio for the industry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Step 4</a:t>
              </a:r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11177587" y="2617839"/>
            <a:ext cx="800100" cy="157316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9050">
                <a:solidFill>
                  <a:srgbClr val="CD6525"/>
                </a:solidFill>
              </a:ln>
              <a:noFill/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cxnSp>
        <p:nvCxnSpPr>
          <p:cNvPr id="21" name="Connector: Elbow 20"/>
          <p:cNvCxnSpPr>
            <a:cxnSpLocks/>
            <a:endCxn id="33" idx="0"/>
          </p:cNvCxnSpPr>
          <p:nvPr/>
        </p:nvCxnSpPr>
        <p:spPr>
          <a:xfrm>
            <a:off x="2681287" y="1551039"/>
            <a:ext cx="8896350" cy="1066800"/>
          </a:xfrm>
          <a:prstGeom prst="bentConnector2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181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22</a:t>
            </a:fld>
            <a:endParaRPr lang="en-IN" dirty="0"/>
          </a:p>
        </p:txBody>
      </p:sp>
      <p:sp>
        <p:nvSpPr>
          <p:cNvPr id="5" name="Rounded Rectangle 20"/>
          <p:cNvSpPr/>
          <p:nvPr/>
        </p:nvSpPr>
        <p:spPr>
          <a:xfrm>
            <a:off x="4097337" y="1143000"/>
            <a:ext cx="6400800" cy="54864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/>
              <a:t>Use Manufacturing Data to Calculate Ratios for DM, DL, and MOH</a:t>
            </a:r>
          </a:p>
        </p:txBody>
      </p:sp>
      <p:sp>
        <p:nvSpPr>
          <p:cNvPr id="7" name="Rounded Rectangle 4"/>
          <p:cNvSpPr>
            <a:spLocks noChangeAspect="1"/>
          </p:cNvSpPr>
          <p:nvPr/>
        </p:nvSpPr>
        <p:spPr>
          <a:xfrm>
            <a:off x="280987" y="1066800"/>
            <a:ext cx="2776118" cy="5257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Calculate the DL value by multiplying the Annual Payroll by DL/TL Ratio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Calculate DL Ratio by dividing DL by Total value of sales and shipments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Calculate the Service Overhead as follows: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709030"/>
              </p:ext>
            </p:extLst>
          </p:nvPr>
        </p:nvGraphicFramePr>
        <p:xfrm>
          <a:off x="4167187" y="1134772"/>
          <a:ext cx="6140450" cy="45956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7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9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3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solidFill>
                            <a:srgbClr val="294071"/>
                          </a:solidFill>
                          <a:effectLst/>
                        </a:rPr>
                        <a:t>Annual Payroll ($’000)</a:t>
                      </a:r>
                      <a:endParaRPr lang="en-US" sz="19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94,333,086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DL/TL Ratio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solidFill>
                            <a:srgbClr val="294071"/>
                          </a:solidFill>
                          <a:effectLst/>
                        </a:rPr>
                        <a:t>0.842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49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Direct Labor (Absolute Value)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1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79,428,458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u="none" strike="noStrike" dirty="0">
                          <a:effectLst/>
                        </a:rPr>
                        <a:t> </a:t>
                      </a:r>
                      <a:endParaRPr lang="en-US" sz="1900" b="1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solidFill>
                            <a:srgbClr val="294071"/>
                          </a:solidFill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solidFill>
                            <a:srgbClr val="294071"/>
                          </a:solidFill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49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294071"/>
                          </a:solidFill>
                        </a:rPr>
                        <a:t>Direct Labor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79,428,458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749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i="0" dirty="0">
                          <a:solidFill>
                            <a:srgbClr val="294071"/>
                          </a:solidFill>
                        </a:rPr>
                        <a:t>Total value of sales and shipments</a:t>
                      </a:r>
                      <a:endParaRPr lang="en-US" sz="1900" dirty="0">
                        <a:solidFill>
                          <a:srgbClr val="294071"/>
                        </a:solidFill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rgbClr val="294071"/>
                          </a:solidFill>
                        </a:rPr>
                        <a:t>237,304,067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Direct Labor (DL)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>
                          <a:solidFill>
                            <a:srgbClr val="294071"/>
                          </a:solidFill>
                        </a:rPr>
                        <a:t>33.5%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781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 b="1" dirty="0">
                        <a:solidFill>
                          <a:srgbClr val="294071"/>
                        </a:solidFill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900" b="1" dirty="0">
                        <a:solidFill>
                          <a:srgbClr val="294071"/>
                        </a:solidFill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1328050"/>
                  </a:ext>
                </a:extLst>
              </a:tr>
              <a:tr h="333781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 b="1" dirty="0">
                        <a:solidFill>
                          <a:srgbClr val="294071"/>
                        </a:solidFill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900" b="1" dirty="0">
                        <a:solidFill>
                          <a:srgbClr val="294071"/>
                        </a:solidFill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8221264"/>
                  </a:ext>
                </a:extLst>
              </a:tr>
              <a:tr h="333781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rgbClr val="294071"/>
                          </a:solidFill>
                        </a:rPr>
                        <a:t>Cost of Sales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rgbClr val="294071"/>
                          </a:solidFill>
                        </a:rPr>
                        <a:t>88.7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4787657"/>
                  </a:ext>
                </a:extLst>
              </a:tr>
              <a:tr h="333781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rgbClr val="294071"/>
                          </a:solidFill>
                        </a:rPr>
                        <a:t>Direct Labor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rgbClr val="294071"/>
                          </a:solidFill>
                        </a:rPr>
                        <a:t>33.5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7731657"/>
                  </a:ext>
                </a:extLst>
              </a:tr>
              <a:tr h="333781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Service Overhead (SOH)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>
                          <a:solidFill>
                            <a:srgbClr val="294071"/>
                          </a:solidFill>
                        </a:rPr>
                        <a:t>55.2%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9384881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3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4</a:t>
              </a:r>
              <a:endParaRPr lang="en-US" sz="2500" kern="1200" dirty="0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4287837" y="2209800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87837" y="3810000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5"/>
          <p:cNvSpPr/>
          <p:nvPr/>
        </p:nvSpPr>
        <p:spPr>
          <a:xfrm>
            <a:off x="417512" y="5257800"/>
            <a:ext cx="2476500" cy="76988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i="1" dirty="0">
                <a:solidFill>
                  <a:schemeClr val="tx1"/>
                </a:solidFill>
              </a:rPr>
              <a:t>SOH = COS - DL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E90E3B-2FBF-4B71-BCB3-04B5CF5A20D1}"/>
              </a:ext>
            </a:extLst>
          </p:cNvPr>
          <p:cNvSpPr txBox="1"/>
          <p:nvPr/>
        </p:nvSpPr>
        <p:spPr>
          <a:xfrm>
            <a:off x="8739187" y="1871246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/>
              <a:t>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F749FB-C322-45DB-BE1D-17AD4CD8BFA7}"/>
              </a:ext>
            </a:extLst>
          </p:cNvPr>
          <p:cNvSpPr txBox="1"/>
          <p:nvPr/>
        </p:nvSpPr>
        <p:spPr>
          <a:xfrm>
            <a:off x="8358187" y="3405776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94071"/>
                </a:solidFill>
              </a:rPr>
              <a:t>÷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FA55BC-71F8-4F8E-8694-47BFFE6A9077}"/>
              </a:ext>
            </a:extLst>
          </p:cNvPr>
          <p:cNvSpPr txBox="1"/>
          <p:nvPr/>
        </p:nvSpPr>
        <p:spPr>
          <a:xfrm>
            <a:off x="8363871" y="491351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94071"/>
                </a:solidFill>
              </a:rPr>
              <a:t>-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EE7A30D-EE21-4405-A66C-26CC6184EE4B}"/>
              </a:ext>
            </a:extLst>
          </p:cNvPr>
          <p:cNvCxnSpPr/>
          <p:nvPr/>
        </p:nvCxnSpPr>
        <p:spPr>
          <a:xfrm>
            <a:off x="4271398" y="5410200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853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62187" y="1905000"/>
            <a:ext cx="8382000" cy="34290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Present all your calculated ratios in the cost breakdown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23</a:t>
            </a:fld>
            <a:endParaRPr lang="en-IN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259183"/>
              </p:ext>
            </p:extLst>
          </p:nvPr>
        </p:nvGraphicFramePr>
        <p:xfrm>
          <a:off x="2446338" y="2133600"/>
          <a:ext cx="7207249" cy="2541270"/>
        </p:xfrm>
        <a:graphic>
          <a:graphicData uri="http://schemas.openxmlformats.org/drawingml/2006/table">
            <a:tbl>
              <a:tblPr/>
              <a:tblGrid>
                <a:gridCol w="204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3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4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Direct Labor (DL)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33.5%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Service Overhead (SOH)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55.2%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Cost of Sales (COS)</a:t>
                      </a:r>
                    </a:p>
                  </a:txBody>
                  <a:tcPr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88.7%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GSA &amp; Other Expenses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7.3%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Profit Before Tax (PBT)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20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Total Sales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100.0%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37893" y="2359098"/>
            <a:ext cx="263286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94071"/>
                </a:solidFill>
              </a:rPr>
              <a:t>Ratios calculated from U.S. government economic statistics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44624" y="3352800"/>
            <a:ext cx="28194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94071"/>
                </a:solidFill>
              </a:rPr>
              <a:t>Ratios calculated from companies’ financial data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7511940" y="2517327"/>
            <a:ext cx="312847" cy="606873"/>
          </a:xfrm>
          <a:prstGeom prst="rightBrace">
            <a:avLst/>
          </a:prstGeom>
          <a:noFill/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sp>
        <p:nvSpPr>
          <p:cNvPr id="11" name="Right Brace 10"/>
          <p:cNvSpPr/>
          <p:nvPr/>
        </p:nvSpPr>
        <p:spPr>
          <a:xfrm>
            <a:off x="7511940" y="3153879"/>
            <a:ext cx="312847" cy="884721"/>
          </a:xfrm>
          <a:prstGeom prst="rightBrace">
            <a:avLst>
              <a:gd name="adj1" fmla="val 0"/>
              <a:gd name="adj2" fmla="val 50000"/>
            </a:avLst>
          </a:prstGeom>
          <a:noFill/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2719387" y="3124200"/>
            <a:ext cx="46482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2719387" y="4038600"/>
            <a:ext cx="4648200" cy="0"/>
          </a:xfrm>
          <a:prstGeom prst="line">
            <a:avLst/>
          </a:prstGeom>
          <a:ln w="38100" cap="sq" cmpd="dbl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14587" y="1444434"/>
            <a:ext cx="822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>
                <a:solidFill>
                  <a:srgbClr val="294071"/>
                </a:solidFill>
              </a:rPr>
              <a:t>Industry cost profile for “Engineering Services”</a:t>
            </a:r>
          </a:p>
        </p:txBody>
      </p:sp>
    </p:spTree>
    <p:extLst>
      <p:ext uri="{BB962C8B-B14F-4D97-AF65-F5344CB8AC3E}">
        <p14:creationId xmlns:p14="http://schemas.microsoft.com/office/powerpoint/2010/main" val="2912374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86187" y="1828800"/>
            <a:ext cx="7696200" cy="2977944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610485"/>
              </p:ext>
            </p:extLst>
          </p:nvPr>
        </p:nvGraphicFramePr>
        <p:xfrm>
          <a:off x="3938587" y="1714500"/>
          <a:ext cx="7819719" cy="3092244"/>
        </p:xfrm>
        <a:graphic>
          <a:graphicData uri="http://schemas.openxmlformats.org/drawingml/2006/table">
            <a:tbl>
              <a:tblPr/>
              <a:tblGrid>
                <a:gridCol w="15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110613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53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Direct Labor (DL)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2122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53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Service Overhead (SOH)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14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Cost of Sales (COS)</a:t>
                      </a:r>
                    </a:p>
                  </a:txBody>
                  <a:tcPr marL="110613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53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GSA &amp; Other Expenses</a:t>
                      </a:r>
                      <a:endParaRPr lang="en-US" sz="20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3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1226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53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Profit Before Tax (PBT)</a:t>
                      </a:r>
                      <a:endParaRPr lang="en-US" sz="20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22122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14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Total Sales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22122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7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2000" dirty="0">
                <a:solidFill>
                  <a:schemeClr val="bg1"/>
                </a:solidFill>
              </a:rPr>
              <a:t>U.S. Government economic statistics are found at: 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2000" dirty="0">
                <a:solidFill>
                  <a:schemeClr val="bg1"/>
                </a:solidFill>
              </a:rPr>
              <a:t>Financial data of companies can be found at: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TextBox 4"/>
          <p:cNvSpPr txBox="1"/>
          <p:nvPr/>
        </p:nvSpPr>
        <p:spPr>
          <a:xfrm>
            <a:off x="7984091" y="2136434"/>
            <a:ext cx="3086101" cy="1021941"/>
          </a:xfrm>
          <a:prstGeom prst="rect">
            <a:avLst/>
          </a:prstGeom>
          <a:solidFill>
            <a:srgbClr val="DFE8F0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94071"/>
                </a:solidFill>
                <a:latin typeface="Cambria" panose="02040503050406030204" pitchFamily="18" charset="0"/>
              </a:rPr>
              <a:t>Services data</a:t>
            </a:r>
          </a:p>
          <a:p>
            <a:pPr algn="ctr"/>
            <a:r>
              <a:rPr lang="en-US" sz="1800" dirty="0">
                <a:solidFill>
                  <a:srgbClr val="294071"/>
                </a:solidFill>
                <a:latin typeface="Cambria" panose="02040503050406030204" pitchFamily="18" charset="0"/>
              </a:rPr>
              <a:t>Source: U.S. Government economic statistics</a:t>
            </a:r>
          </a:p>
        </p:txBody>
      </p:sp>
      <p:sp>
        <p:nvSpPr>
          <p:cNvPr id="21" name="TextBox 6"/>
          <p:cNvSpPr txBox="1"/>
          <p:nvPr/>
        </p:nvSpPr>
        <p:spPr>
          <a:xfrm>
            <a:off x="7984091" y="3115804"/>
            <a:ext cx="3086101" cy="1007391"/>
          </a:xfrm>
          <a:prstGeom prst="rect">
            <a:avLst/>
          </a:prstGeom>
          <a:solidFill>
            <a:srgbClr val="DFE8F0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94071"/>
                </a:solidFill>
                <a:latin typeface="Cambria" panose="02040503050406030204" pitchFamily="18" charset="0"/>
              </a:rPr>
              <a:t>Financial data</a:t>
            </a:r>
          </a:p>
          <a:p>
            <a:pPr algn="ctr"/>
            <a:r>
              <a:rPr lang="en-US" sz="1800" dirty="0">
                <a:solidFill>
                  <a:srgbClr val="294071"/>
                </a:solidFill>
                <a:latin typeface="Cambria" panose="02040503050406030204" pitchFamily="18" charset="0"/>
              </a:rPr>
              <a:t>Source: Financial reports of companies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/>
              <a:t>Identify Data Sources for Financial and Manufacturing Information Related to Industry Code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2" name="Rounded Rectangle 11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2</a:t>
              </a:r>
              <a:endParaRPr lang="en-US" sz="2500" kern="1200" dirty="0"/>
            </a:p>
          </p:txBody>
        </p:sp>
      </p:grpSp>
      <p:sp>
        <p:nvSpPr>
          <p:cNvPr id="23" name="Right Brace 22"/>
          <p:cNvSpPr/>
          <p:nvPr/>
        </p:nvSpPr>
        <p:spPr>
          <a:xfrm>
            <a:off x="7603092" y="2998446"/>
            <a:ext cx="297896" cy="1167728"/>
          </a:xfrm>
          <a:prstGeom prst="rightBrace">
            <a:avLst>
              <a:gd name="adj1" fmla="val 0"/>
              <a:gd name="adj2" fmla="val 50000"/>
            </a:avLst>
          </a:prstGeom>
          <a:solidFill>
            <a:srgbClr val="DFE8F0"/>
          </a:solidFill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sp>
        <p:nvSpPr>
          <p:cNvPr id="24" name="Right Brace 23"/>
          <p:cNvSpPr/>
          <p:nvPr/>
        </p:nvSpPr>
        <p:spPr>
          <a:xfrm>
            <a:off x="7603092" y="2152377"/>
            <a:ext cx="297895" cy="794688"/>
          </a:xfrm>
          <a:prstGeom prst="rightBrace">
            <a:avLst/>
          </a:prstGeom>
          <a:solidFill>
            <a:srgbClr val="DFE8F0"/>
          </a:solidFill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090987" y="4114800"/>
            <a:ext cx="3352800" cy="0"/>
          </a:xfrm>
          <a:prstGeom prst="line">
            <a:avLst/>
          </a:prstGeom>
          <a:ln w="38100" cap="sq" cmpd="dbl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90987" y="2947065"/>
            <a:ext cx="34290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509587" y="2667000"/>
            <a:ext cx="2133600" cy="491375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r>
              <a:rPr lang="en-US" sz="2000" dirty="0">
                <a:solidFill>
                  <a:srgbClr val="294071"/>
                </a:solidFill>
                <a:hlinkClick r:id="rId2"/>
              </a:rPr>
              <a:t>census.gov</a:t>
            </a:r>
            <a:endParaRPr lang="en-US" sz="2000" dirty="0">
              <a:solidFill>
                <a:srgbClr val="29407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41549" y="4443459"/>
            <a:ext cx="2133600" cy="744913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r>
              <a:rPr lang="en-US" sz="2000" dirty="0">
                <a:solidFill>
                  <a:srgbClr val="294071"/>
                </a:solidFill>
                <a:hlinkClick r:id="rId3"/>
              </a:rPr>
              <a:t>sec.gov/edgar.shtml</a:t>
            </a:r>
            <a:endParaRPr lang="en-US" sz="2000" dirty="0">
              <a:solidFill>
                <a:srgbClr val="29407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0987" y="54102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*You will use these data sources to express DL, SOH, COS, GSA &amp; Other Expenses and PBT as </a:t>
            </a:r>
            <a:r>
              <a:rPr lang="en-US" u="sng" dirty="0"/>
              <a:t>ratios</a:t>
            </a:r>
            <a:r>
              <a:rPr lang="en-US" dirty="0"/>
              <a:t>, in the form of percentages of Total Sales.</a:t>
            </a:r>
          </a:p>
        </p:txBody>
      </p:sp>
    </p:spTree>
    <p:extLst>
      <p:ext uri="{BB962C8B-B14F-4D97-AF65-F5344CB8AC3E}">
        <p14:creationId xmlns:p14="http://schemas.microsoft.com/office/powerpoint/2010/main" val="3301150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4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From each firms’ Income Statement, use multiple year averages to calculate COS, GSA &amp; Other Expenses and PBT.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Use as many firms as you judge necessary to get an accurate representation of the industry you are modelling.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0" name="Rounded Rectangle 19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3</a:t>
              </a:r>
              <a:endParaRPr lang="en-US" sz="2500" kern="1200" dirty="0"/>
            </a:p>
          </p:txBody>
        </p:sp>
      </p:grpSp>
      <p:sp>
        <p:nvSpPr>
          <p:cNvPr id="23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pPr lvl="0"/>
            <a:r>
              <a:rPr lang="en-US" sz="2800" dirty="0"/>
              <a:t>Use Financial Data to Calculate Ratios for COGS, PBT, GSA &amp; Other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837494" y="5008486"/>
            <a:ext cx="2307211" cy="82495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endParaRPr lang="en-IN" sz="1600" i="1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985412" y="5048665"/>
            <a:ext cx="2496975" cy="82254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r>
              <a:rPr lang="en-IN" sz="1600" i="1" dirty="0">
                <a:solidFill>
                  <a:schemeClr val="tx1"/>
                </a:solidFill>
              </a:rPr>
              <a:t>GSA &amp; O. Exp. %  = Total sales (100%) – COS % – PBT %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786187" y="1649973"/>
            <a:ext cx="7696200" cy="2965515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732300"/>
              </p:ext>
            </p:extLst>
          </p:nvPr>
        </p:nvGraphicFramePr>
        <p:xfrm>
          <a:off x="4471987" y="2030973"/>
          <a:ext cx="5848765" cy="2205990"/>
        </p:xfrm>
        <a:graphic>
          <a:graphicData uri="http://schemas.openxmlformats.org/drawingml/2006/table">
            <a:tbl>
              <a:tblPr/>
              <a:tblGrid>
                <a:gridCol w="202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3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0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03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03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03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21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1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sng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sng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sng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sng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Average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COS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87.7%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88.6%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89.1%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88.5%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GSA &amp; Other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7.7%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7.4%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7.1%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7.4%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PBT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4.6%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4.0%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3.8%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4.1%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Total Sales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100%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100%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100%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100%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1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30" name="Straight Connector 29"/>
          <p:cNvCxnSpPr/>
          <p:nvPr/>
        </p:nvCxnSpPr>
        <p:spPr>
          <a:xfrm>
            <a:off x="4624387" y="3631173"/>
            <a:ext cx="58674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90987" y="4251209"/>
            <a:ext cx="723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*Example firm operating in the Engineering Services Industry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90987" y="1765727"/>
            <a:ext cx="7239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94071"/>
                </a:solidFill>
              </a:rPr>
              <a:t>Alkan Technologies (AT)*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86187" y="5147258"/>
                <a:ext cx="2358518" cy="4626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𝐶𝑂𝑆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%=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𝐶𝑂𝑆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𝑆𝑎𝑙𝑒𝑠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187" y="5147258"/>
                <a:ext cx="2358518" cy="4626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ounded Rectangle 23"/>
          <p:cNvSpPr/>
          <p:nvPr/>
        </p:nvSpPr>
        <p:spPr>
          <a:xfrm>
            <a:off x="6485444" y="5042441"/>
            <a:ext cx="2177543" cy="82495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endParaRPr lang="en-IN" sz="16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437819" y="5147259"/>
                <a:ext cx="2148968" cy="4626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𝑃𝐵𝑇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%=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𝑃𝐵𝑇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𝑆𝑎𝑙𝑒𝑠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819" y="5147259"/>
                <a:ext cx="2148968" cy="46269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5295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786187" y="1828800"/>
            <a:ext cx="7696200" cy="34290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5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2000" dirty="0">
                <a:solidFill>
                  <a:schemeClr val="bg1"/>
                </a:solidFill>
              </a:rPr>
              <a:t>Average the ratios of the selected firms to create your industry ratios.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26650"/>
              </p:ext>
            </p:extLst>
          </p:nvPr>
        </p:nvGraphicFramePr>
        <p:xfrm>
          <a:off x="4471987" y="2364105"/>
          <a:ext cx="6172199" cy="2205990"/>
        </p:xfrm>
        <a:graphic>
          <a:graphicData uri="http://schemas.openxmlformats.org/drawingml/2006/table">
            <a:tbl>
              <a:tblPr/>
              <a:tblGrid>
                <a:gridCol w="202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3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0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03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03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03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21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41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sng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Firm 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sng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Firm 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sng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sng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Firm 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sng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Average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COS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88.5%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90.1%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89.4%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88.7%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GSA &amp; Other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 7.4%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7.2%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  6.4%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7.3%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PBT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 4.1%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  2.7%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  4.2%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4.0%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Total Sales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1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pPr lvl="0"/>
            <a:r>
              <a:rPr lang="en-US" sz="2800" dirty="0"/>
              <a:t>Use Financial Data to Calculate Ratios for COGS, PBT, GSA &amp; Other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3" name="Rounded Rectangle 12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3</a:t>
              </a:r>
              <a:endParaRPr lang="en-US" sz="2500" kern="1200" dirty="0"/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4624387" y="3964305"/>
            <a:ext cx="58674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14787" y="4876800"/>
            <a:ext cx="723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*Example data for illustration purposes only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90987" y="2135505"/>
            <a:ext cx="7239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94071"/>
                </a:solidFill>
              </a:rPr>
              <a:t>Selected firms in Engineering Services industry*</a:t>
            </a:r>
          </a:p>
        </p:txBody>
      </p:sp>
    </p:spTree>
    <p:extLst>
      <p:ext uri="{BB962C8B-B14F-4D97-AF65-F5344CB8AC3E}">
        <p14:creationId xmlns:p14="http://schemas.microsoft.com/office/powerpoint/2010/main" val="2224902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AC4788-2E6E-46EC-952D-BC4497083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496" y="1075675"/>
            <a:ext cx="6477000" cy="165131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2091987" y="6577242"/>
            <a:ext cx="714089" cy="365125"/>
          </a:xfrm>
        </p:spPr>
        <p:txBody>
          <a:bodyPr/>
          <a:lstStyle/>
          <a:p>
            <a:fld id="{2270E5E6-B1A9-445C-96C2-E201F479BAEE}" type="slidenum">
              <a:rPr lang="en-IN" smtClean="0"/>
              <a:pPr/>
              <a:t>6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3434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dirty="0">
                <a:solidFill>
                  <a:schemeClr val="bg1"/>
                </a:solidFill>
              </a:rPr>
              <a:t>Go to: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Select </a:t>
            </a:r>
            <a:r>
              <a:rPr lang="en-IN" sz="1600" i="1" dirty="0">
                <a:solidFill>
                  <a:schemeClr val="bg1"/>
                </a:solidFill>
              </a:rPr>
              <a:t>SURVEYS</a:t>
            </a:r>
            <a:r>
              <a:rPr lang="en-IN" sz="1600" dirty="0">
                <a:solidFill>
                  <a:schemeClr val="bg1"/>
                </a:solidFill>
              </a:rPr>
              <a:t> and click on </a:t>
            </a:r>
            <a:r>
              <a:rPr lang="en-IN" sz="1600" i="1" dirty="0">
                <a:solidFill>
                  <a:schemeClr val="bg1"/>
                </a:solidFill>
              </a:rPr>
              <a:t>Economic Census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i="1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Select </a:t>
            </a:r>
            <a:r>
              <a:rPr lang="en-IN" sz="1600" i="1" dirty="0">
                <a:solidFill>
                  <a:schemeClr val="bg1"/>
                </a:solidFill>
              </a:rPr>
              <a:t>Data </a:t>
            </a: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i="1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400" dirty="0">
              <a:solidFill>
                <a:schemeClr val="bg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484854" y="1386044"/>
            <a:ext cx="914400" cy="27812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/>
              <a:t>Obtain the latest available Economic Census data from the US Bureau of Census for the industry of interest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3</a:t>
              </a: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442666" y="1946104"/>
            <a:ext cx="2324163" cy="599419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r>
              <a:rPr lang="en-US" sz="2000" dirty="0">
                <a:solidFill>
                  <a:srgbClr val="294071"/>
                </a:solidFill>
              </a:rPr>
              <a:t>www.census.gov</a:t>
            </a:r>
          </a:p>
        </p:txBody>
      </p:sp>
      <p:cxnSp>
        <p:nvCxnSpPr>
          <p:cNvPr id="33" name="Straight Arrow Connector 32"/>
          <p:cNvCxnSpPr>
            <a:cxnSpLocks/>
          </p:cNvCxnSpPr>
          <p:nvPr/>
        </p:nvCxnSpPr>
        <p:spPr>
          <a:xfrm flipV="1">
            <a:off x="3252787" y="1486713"/>
            <a:ext cx="3219009" cy="118028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cxnSpLocks/>
          </p:cNvCxnSpPr>
          <p:nvPr/>
        </p:nvCxnSpPr>
        <p:spPr>
          <a:xfrm>
            <a:off x="6605185" y="1644330"/>
            <a:ext cx="260075" cy="30099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0">
            <a:extLst>
              <a:ext uri="{FF2B5EF4-FFF2-40B4-BE49-F238E27FC236}">
                <a16:creationId xmlns:a16="http://schemas.microsoft.com/office/drawing/2014/main" id="{1DDCC848-0043-473B-B714-59E7D4115F74}"/>
              </a:ext>
            </a:extLst>
          </p:cNvPr>
          <p:cNvSpPr/>
          <p:nvPr/>
        </p:nvSpPr>
        <p:spPr>
          <a:xfrm>
            <a:off x="6878318" y="1649928"/>
            <a:ext cx="794069" cy="27555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6829EE-2D9D-431F-97CD-6FEF39B60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496" y="2925287"/>
            <a:ext cx="6424397" cy="3246914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7B722DF-9A03-4FB5-9BFD-23B3F505CDA0}"/>
              </a:ext>
            </a:extLst>
          </p:cNvPr>
          <p:cNvCxnSpPr>
            <a:cxnSpLocks/>
          </p:cNvCxnSpPr>
          <p:nvPr/>
        </p:nvCxnSpPr>
        <p:spPr>
          <a:xfrm>
            <a:off x="1614424" y="3581400"/>
            <a:ext cx="5387795" cy="15240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20">
            <a:extLst>
              <a:ext uri="{FF2B5EF4-FFF2-40B4-BE49-F238E27FC236}">
                <a16:creationId xmlns:a16="http://schemas.microsoft.com/office/drawing/2014/main" id="{019B667F-61A5-4B6C-972E-591F5C2752D0}"/>
              </a:ext>
            </a:extLst>
          </p:cNvPr>
          <p:cNvSpPr/>
          <p:nvPr/>
        </p:nvSpPr>
        <p:spPr>
          <a:xfrm>
            <a:off x="7002219" y="4925004"/>
            <a:ext cx="1051168" cy="109479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674047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19B8A3-6EF7-4FBB-8532-FE2657B3C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526" y="5257800"/>
            <a:ext cx="7220554" cy="10947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1180C3-EBF3-47CF-8541-8CCBE8698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299" y="1066800"/>
            <a:ext cx="7441963" cy="4191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2091987" y="6577242"/>
            <a:ext cx="714089" cy="365125"/>
          </a:xfrm>
        </p:spPr>
        <p:txBody>
          <a:bodyPr/>
          <a:lstStyle/>
          <a:p>
            <a:fld id="{2270E5E6-B1A9-445C-96C2-E201F479BAEE}" type="slidenum">
              <a:rPr lang="en-IN" smtClean="0"/>
              <a:pPr/>
              <a:t>7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3434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dirty="0">
                <a:solidFill>
                  <a:schemeClr val="bg1"/>
                </a:solidFill>
              </a:rPr>
              <a:t>Scroll down till you find table titled “Professional, Scientific, and Technical Services (NAICS Sector 54)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dirty="0">
                <a:solidFill>
                  <a:schemeClr val="bg1"/>
                </a:solidFill>
              </a:rPr>
              <a:t>Select the table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i="1" dirty="0">
                <a:solidFill>
                  <a:schemeClr val="bg1"/>
                </a:solidFill>
              </a:rPr>
              <a:t> </a:t>
            </a: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i="1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400" dirty="0">
              <a:solidFill>
                <a:schemeClr val="bg1"/>
              </a:solidFill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/>
              <a:t>Obtain the latest available Economic Census data from the US Bureau of Census for the industry of interest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3</a:t>
              </a:r>
            </a:p>
          </p:txBody>
        </p:sp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7B722DF-9A03-4FB5-9BFD-23B3F505CDA0}"/>
              </a:ext>
            </a:extLst>
          </p:cNvPr>
          <p:cNvCxnSpPr>
            <a:cxnSpLocks/>
          </p:cNvCxnSpPr>
          <p:nvPr/>
        </p:nvCxnSpPr>
        <p:spPr>
          <a:xfrm>
            <a:off x="2338387" y="3276600"/>
            <a:ext cx="2971800" cy="26670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20">
            <a:extLst>
              <a:ext uri="{FF2B5EF4-FFF2-40B4-BE49-F238E27FC236}">
                <a16:creationId xmlns:a16="http://schemas.microsoft.com/office/drawing/2014/main" id="{019B667F-61A5-4B6C-972E-591F5C2752D0}"/>
              </a:ext>
            </a:extLst>
          </p:cNvPr>
          <p:cNvSpPr/>
          <p:nvPr/>
        </p:nvSpPr>
        <p:spPr>
          <a:xfrm>
            <a:off x="5310187" y="5943600"/>
            <a:ext cx="3429000" cy="40899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829623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D338630-8F50-41BA-BD1A-44AFAE3D2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986" y="1219198"/>
            <a:ext cx="7008667" cy="47244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2091987" y="6577242"/>
            <a:ext cx="714089" cy="365125"/>
          </a:xfrm>
        </p:spPr>
        <p:txBody>
          <a:bodyPr/>
          <a:lstStyle/>
          <a:p>
            <a:fld id="{2270E5E6-B1A9-445C-96C2-E201F479BAEE}" type="slidenum">
              <a:rPr lang="en-IN" smtClean="0"/>
              <a:pPr/>
              <a:t>8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3434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dirty="0">
                <a:solidFill>
                  <a:schemeClr val="bg1"/>
                </a:solidFill>
              </a:rPr>
              <a:t>Select the table titled “EC1754BASIC- Professional, Scientific, and Technical Services: Summary Statistics for the US, States and Selected Geographies: 2017”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i="1" dirty="0">
                <a:solidFill>
                  <a:schemeClr val="bg1"/>
                </a:solidFill>
              </a:rPr>
              <a:t> </a:t>
            </a: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i="1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400" dirty="0">
              <a:solidFill>
                <a:schemeClr val="bg1"/>
              </a:solidFill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/>
              <a:t>Obtain the latest available Economic Census data from the US Bureau of Census for the industry of interest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3</a:t>
              </a:r>
            </a:p>
          </p:txBody>
        </p:sp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7B722DF-9A03-4FB5-9BFD-23B3F505CDA0}"/>
              </a:ext>
            </a:extLst>
          </p:cNvPr>
          <p:cNvCxnSpPr>
            <a:cxnSpLocks/>
            <a:endCxn id="39" idx="1"/>
          </p:cNvCxnSpPr>
          <p:nvPr/>
        </p:nvCxnSpPr>
        <p:spPr>
          <a:xfrm>
            <a:off x="2338387" y="3657599"/>
            <a:ext cx="3733800" cy="209550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20">
            <a:extLst>
              <a:ext uri="{FF2B5EF4-FFF2-40B4-BE49-F238E27FC236}">
                <a16:creationId xmlns:a16="http://schemas.microsoft.com/office/drawing/2014/main" id="{019B667F-61A5-4B6C-972E-591F5C2752D0}"/>
              </a:ext>
            </a:extLst>
          </p:cNvPr>
          <p:cNvSpPr/>
          <p:nvPr/>
        </p:nvSpPr>
        <p:spPr>
          <a:xfrm>
            <a:off x="6072187" y="5562600"/>
            <a:ext cx="3581400" cy="38099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793967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96E4AB2-F4EC-47B5-900C-6659AFD90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903" y="2617700"/>
            <a:ext cx="8803222" cy="25627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054B15-793B-4506-9EA9-A4B67A183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3903" y="1059546"/>
            <a:ext cx="8478596" cy="2500835"/>
          </a:xfrm>
          <a:prstGeom prst="rect">
            <a:avLst/>
          </a:prstGeom>
        </p:spPr>
      </p:pic>
      <p:sp>
        <p:nvSpPr>
          <p:cNvPr id="32" name="Rounded Rectangle 46">
            <a:extLst>
              <a:ext uri="{FF2B5EF4-FFF2-40B4-BE49-F238E27FC236}">
                <a16:creationId xmlns:a16="http://schemas.microsoft.com/office/drawing/2014/main" id="{77F3018E-5F19-482D-8F51-610C71F16215}"/>
              </a:ext>
            </a:extLst>
          </p:cNvPr>
          <p:cNvSpPr/>
          <p:nvPr/>
        </p:nvSpPr>
        <p:spPr>
          <a:xfrm>
            <a:off x="3405187" y="3920354"/>
            <a:ext cx="1447800" cy="162226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9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Click on “Geos” and select “Nation”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Ensure that ONLY “United States” is visible under “Selected Geographies”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Unselect any other filter if present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Click on “Close”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243387" y="1828801"/>
            <a:ext cx="457200" cy="53340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28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/>
              <a:t>Obtain the latest available Economic Census data from the US Bureau of Census for the industry of interest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8" name="Rounded Rectangle 37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3</a:t>
              </a:r>
            </a:p>
          </p:txBody>
        </p:sp>
      </p:grpSp>
      <p:cxnSp>
        <p:nvCxnSpPr>
          <p:cNvPr id="42" name="Straight Arrow Connector 41"/>
          <p:cNvCxnSpPr>
            <a:cxnSpLocks/>
            <a:endCxn id="47" idx="1"/>
          </p:cNvCxnSpPr>
          <p:nvPr/>
        </p:nvCxnSpPr>
        <p:spPr>
          <a:xfrm>
            <a:off x="2947987" y="2021272"/>
            <a:ext cx="1295400" cy="7422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31DFED1-09F0-4819-9379-CD2FBE728782}"/>
              </a:ext>
            </a:extLst>
          </p:cNvPr>
          <p:cNvCxnSpPr>
            <a:cxnSpLocks/>
            <a:stCxn id="47" idx="2"/>
            <a:endCxn id="32" idx="0"/>
          </p:cNvCxnSpPr>
          <p:nvPr/>
        </p:nvCxnSpPr>
        <p:spPr>
          <a:xfrm flipH="1">
            <a:off x="4129087" y="2362201"/>
            <a:ext cx="342900" cy="155815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6">
            <a:extLst>
              <a:ext uri="{FF2B5EF4-FFF2-40B4-BE49-F238E27FC236}">
                <a16:creationId xmlns:a16="http://schemas.microsoft.com/office/drawing/2014/main" id="{C0901820-8862-4EC5-B8AF-AC48C6E7B821}"/>
              </a:ext>
            </a:extLst>
          </p:cNvPr>
          <p:cNvSpPr/>
          <p:nvPr/>
        </p:nvSpPr>
        <p:spPr>
          <a:xfrm>
            <a:off x="4312983" y="4863034"/>
            <a:ext cx="692404" cy="255501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3E065BC-AEA7-426C-BF4A-173956687E0B}"/>
              </a:ext>
            </a:extLst>
          </p:cNvPr>
          <p:cNvCxnSpPr>
            <a:cxnSpLocks/>
            <a:stCxn id="32" idx="2"/>
            <a:endCxn id="43" idx="0"/>
          </p:cNvCxnSpPr>
          <p:nvPr/>
        </p:nvCxnSpPr>
        <p:spPr>
          <a:xfrm>
            <a:off x="4129087" y="4082580"/>
            <a:ext cx="530098" cy="78045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20">
            <a:extLst>
              <a:ext uri="{FF2B5EF4-FFF2-40B4-BE49-F238E27FC236}">
                <a16:creationId xmlns:a16="http://schemas.microsoft.com/office/drawing/2014/main" id="{C6F405A5-0A72-48B6-A8A3-AACCC1F976B5}"/>
              </a:ext>
            </a:extLst>
          </p:cNvPr>
          <p:cNvSpPr/>
          <p:nvPr/>
        </p:nvSpPr>
        <p:spPr>
          <a:xfrm>
            <a:off x="11787187" y="4799437"/>
            <a:ext cx="432847" cy="46424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D7F2862-E536-4F77-8A74-84EC4D8A59C0}"/>
              </a:ext>
            </a:extLst>
          </p:cNvPr>
          <p:cNvCxnSpPr>
            <a:cxnSpLocks/>
          </p:cNvCxnSpPr>
          <p:nvPr/>
        </p:nvCxnSpPr>
        <p:spPr>
          <a:xfrm flipV="1">
            <a:off x="2414587" y="5223007"/>
            <a:ext cx="9372600" cy="21292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9035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428AE"/>
      </a:hlink>
      <a:folHlink>
        <a:srgbClr val="0428AE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C5B21A2D92F14F8F210EA09878FEF2" ma:contentTypeVersion="14" ma:contentTypeDescription="Create a new document." ma:contentTypeScope="" ma:versionID="3187aa64b80e5016608c52b5e45d0339">
  <xsd:schema xmlns:xsd="http://www.w3.org/2001/XMLSchema" xmlns:xs="http://www.w3.org/2001/XMLSchema" xmlns:p="http://schemas.microsoft.com/office/2006/metadata/properties" xmlns:ns2="ff8bcfcb-4344-44cf-9f08-daa529b9a53e" xmlns:ns3="b58ae008-966b-4bff-8a7d-37abbecab933" targetNamespace="http://schemas.microsoft.com/office/2006/metadata/properties" ma:root="true" ma:fieldsID="2d222e709ca0c0c71af5a162821e6389" ns2:_="" ns3:_="">
    <xsd:import namespace="ff8bcfcb-4344-44cf-9f08-daa529b9a53e"/>
    <xsd:import namespace="b58ae008-966b-4bff-8a7d-37abbecab93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_Flow_SignoffStatu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bcfcb-4344-44cf-9f08-daa529b9a5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ae008-966b-4bff-8a7d-37abbecab9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_x0024_Resources_x003a_core_x002c_Signoff_Status_x003b_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b58ae008-966b-4bff-8a7d-37abbecab933" xsi:nil="true"/>
  </documentManagement>
</p:properties>
</file>

<file path=customXml/itemProps1.xml><?xml version="1.0" encoding="utf-8"?>
<ds:datastoreItem xmlns:ds="http://schemas.openxmlformats.org/officeDocument/2006/customXml" ds:itemID="{BDE7F87A-DE0D-4D08-8A3B-0D0295AF0B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8bcfcb-4344-44cf-9f08-daa529b9a53e"/>
    <ds:schemaRef ds:uri="b58ae008-966b-4bff-8a7d-37abbecab9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A172EC-E80B-4616-B4A1-3F5513B2D7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923AE0-DF66-4CEE-8E9F-41C67B6CD587}">
  <ds:schemaRefs>
    <ds:schemaRef ds:uri="http://purl.org/dc/elements/1.1/"/>
    <ds:schemaRef ds:uri="http://purl.org/dc/terms/"/>
    <ds:schemaRef ds:uri="http://schemas.openxmlformats.org/package/2006/metadata/core-properties"/>
    <ds:schemaRef ds:uri="ff8bcfcb-4344-44cf-9f08-daa529b9a53e"/>
    <ds:schemaRef ds:uri="http://schemas.microsoft.com/office/2006/metadata/properties"/>
    <ds:schemaRef ds:uri="b58ae008-966b-4bff-8a7d-37abbecab933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15003</TotalTime>
  <Words>1577</Words>
  <Application>Microsoft Office PowerPoint</Application>
  <PresentationFormat>Custom</PresentationFormat>
  <Paragraphs>402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Cambria</vt:lpstr>
      <vt:lpstr>Cambria Math</vt:lpstr>
      <vt:lpstr>Wingdings</vt:lpstr>
      <vt:lpstr>Wingdings 2</vt:lpstr>
      <vt:lpstr>Concourse</vt:lpstr>
      <vt:lpstr>How to Build an Industry Cost Profile (ICP) for a service in the U.S.A.</vt:lpstr>
      <vt:lpstr>Select the Industry Code Based on the Supplier’s Business and Services</vt:lpstr>
      <vt:lpstr>Identify Data Sources for Financial and Manufacturing Information Related to Industry Code</vt:lpstr>
      <vt:lpstr>Use Financial Data to Calculate Ratios for COGS, PBT, GSA &amp; Other</vt:lpstr>
      <vt:lpstr>Use Financial Data to Calculate Ratios for COGS, PBT, GSA &amp; Other</vt:lpstr>
      <vt:lpstr>Obtain the latest available Economic Census data from the US Bureau of Census for the industry of interest</vt:lpstr>
      <vt:lpstr>Obtain the latest available Economic Census data from the US Bureau of Census for the industry of interest</vt:lpstr>
      <vt:lpstr>Obtain the latest available Economic Census data from the US Bureau of Census for the industry of interest</vt:lpstr>
      <vt:lpstr>Obtain the latest available Economic Census data from the US Bureau of Census for the industry of interest</vt:lpstr>
      <vt:lpstr>Obtain the latest available Economic Census data from the US Bureau of Census for the industry of interest</vt:lpstr>
      <vt:lpstr>Obtain the latest available Economic Census data from the US Bureau of Census for the industry of interest</vt:lpstr>
      <vt:lpstr>Download industry wage data from the U.S. Bureau of Labor Statistics</vt:lpstr>
      <vt:lpstr>Download industry wage data from the U.S. Bureau of Labor Statistics</vt:lpstr>
      <vt:lpstr>Download industry wage data from the U.S. Bureau of Labor Statistics</vt:lpstr>
      <vt:lpstr>Download industry wage data from the U.S. Bureau of Labor Statistics</vt:lpstr>
      <vt:lpstr>Select which occupations are Direct Labor</vt:lpstr>
      <vt:lpstr>Select which occupations are Direct Labor</vt:lpstr>
      <vt:lpstr>Select which occupations are Direct Labor</vt:lpstr>
      <vt:lpstr>Calculate the Direct to Total Labor ratio for the industry</vt:lpstr>
      <vt:lpstr>Calculate the Direct to Total Labor ratio for the industry</vt:lpstr>
      <vt:lpstr>Calculate the Direct to Total Labor ratio for the industry</vt:lpstr>
      <vt:lpstr>Use Manufacturing Data to Calculate Ratios for DM, DL, and MOH</vt:lpstr>
      <vt:lpstr>Present all your calculated ratios in the cost breakdown format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Malaysia will see increased support and new activity in the O&amp;G industry to offset declines in projected production</dc:title>
  <dc:creator>Amit</dc:creator>
  <cp:lastModifiedBy>Conroy Fernandes</cp:lastModifiedBy>
  <cp:revision>357</cp:revision>
  <dcterms:created xsi:type="dcterms:W3CDTF">2015-03-30T07:09:58Z</dcterms:created>
  <dcterms:modified xsi:type="dcterms:W3CDTF">2021-04-27T08:48:30Z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0x010100BAC5B21A2D92F14F8F210EA09878FEF2</vt:lpwstr>
  </property>
</Properties>
</file>